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292" r:id="rId6"/>
    <p:sldId id="257" r:id="rId7"/>
    <p:sldId id="258" r:id="rId8"/>
    <p:sldId id="297" r:id="rId9"/>
    <p:sldId id="266" r:id="rId10"/>
    <p:sldId id="282" r:id="rId11"/>
    <p:sldId id="284" r:id="rId12"/>
    <p:sldId id="295" r:id="rId13"/>
    <p:sldId id="296" r:id="rId14"/>
    <p:sldId id="293" r:id="rId15"/>
    <p:sldId id="286" r:id="rId16"/>
    <p:sldId id="279" r:id="rId17"/>
    <p:sldId id="291" r:id="rId18"/>
    <p:sldId id="289" r:id="rId19"/>
    <p:sldId id="280" r:id="rId20"/>
    <p:sldId id="290" r:id="rId21"/>
    <p:sldId id="299" r:id="rId22"/>
    <p:sldId id="300" r:id="rId23"/>
    <p:sldId id="270" r:id="rId24"/>
    <p:sldId id="287" r:id="rId25"/>
    <p:sldId id="271" r:id="rId26"/>
    <p:sldId id="301" r:id="rId27"/>
    <p:sldId id="272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JNY Laurent" initials="GL" lastIdx="5" clrIdx="0">
    <p:extLst>
      <p:ext uri="{19B8F6BF-5375-455C-9EA6-DF929625EA0E}">
        <p15:presenceInfo xmlns:p15="http://schemas.microsoft.com/office/powerpoint/2012/main" userId="S::Laurent.GAJNY@ensam.eu::b3f6c3f5-e6b1-4666-aaa6-420baefdfe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14"/>
    <a:srgbClr val="FFC000"/>
    <a:srgbClr val="EBEB01"/>
    <a:srgbClr val="5C5CB3"/>
    <a:srgbClr val="AEAE00"/>
    <a:srgbClr val="4C4C4C"/>
    <a:srgbClr val="92D050"/>
    <a:srgbClr val="71A821"/>
    <a:srgbClr val="1F4A73"/>
    <a:srgbClr val="5EAD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93691" autoAdjust="0"/>
  </p:normalViewPr>
  <p:slideViewPr>
    <p:cSldViewPr snapToGrid="0" snapToObjects="1">
      <p:cViewPr varScale="1">
        <p:scale>
          <a:sx n="63" d="100"/>
          <a:sy n="63" d="100"/>
        </p:scale>
        <p:origin x="936" y="48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D31A0-C1F9-FB46-8CC9-B61A5D3B815E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08F43-7B08-6C44-97EE-23CFF14DF6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11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08F43-7B08-6C44-97EE-23CFF14DF6F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06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08F43-7B08-6C44-97EE-23CFF14DF6F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863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08F43-7B08-6C44-97EE-23CFF14DF6F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539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43721" cy="6858000"/>
          </a:xfrm>
          <a:prstGeom prst="rect">
            <a:avLst/>
          </a:prstGeom>
        </p:spPr>
      </p:pic>
      <p:pic>
        <p:nvPicPr>
          <p:cNvPr id="13" name="Image 2" descr="logoIBHGC-mail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/>
          <a:stretch/>
        </p:blipFill>
        <p:spPr>
          <a:xfrm>
            <a:off x="241300" y="151772"/>
            <a:ext cx="1781900" cy="733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680" y="274776"/>
            <a:ext cx="1943239" cy="407063"/>
          </a:xfrm>
          <a:prstGeom prst="rect">
            <a:avLst/>
          </a:prstGeom>
        </p:spPr>
      </p:pic>
      <p:pic>
        <p:nvPicPr>
          <p:cNvPr id="2050" name="Picture 2" descr="Résultat de recherche d'images pour &quot;sorbonne nord logo&quot;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t="24784" r="14585" b="24079"/>
          <a:stretch/>
        </p:blipFill>
        <p:spPr bwMode="auto">
          <a:xfrm>
            <a:off x="6121399" y="163225"/>
            <a:ext cx="1449859" cy="64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76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/>
          <p:cNvSpPr/>
          <p:nvPr userDrawn="1"/>
        </p:nvSpPr>
        <p:spPr>
          <a:xfrm>
            <a:off x="8819804" y="5970493"/>
            <a:ext cx="3374967" cy="895819"/>
          </a:xfrm>
          <a:custGeom>
            <a:avLst/>
            <a:gdLst>
              <a:gd name="connsiteX0" fmla="*/ 3374967 w 3374967"/>
              <a:gd name="connsiteY0" fmla="*/ 0 h 1280160"/>
              <a:gd name="connsiteX1" fmla="*/ 0 w 3374967"/>
              <a:gd name="connsiteY1" fmla="*/ 1280160 h 1280160"/>
              <a:gd name="connsiteX2" fmla="*/ 3374967 w 3374967"/>
              <a:gd name="connsiteY2" fmla="*/ 1280160 h 1280160"/>
              <a:gd name="connsiteX3" fmla="*/ 3374967 w 3374967"/>
              <a:gd name="connsiteY3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967" h="1280160">
                <a:moveTo>
                  <a:pt x="3374967" y="0"/>
                </a:moveTo>
                <a:lnTo>
                  <a:pt x="0" y="1280160"/>
                </a:lnTo>
                <a:lnTo>
                  <a:pt x="3374967" y="1280160"/>
                </a:lnTo>
                <a:lnTo>
                  <a:pt x="3374967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706" cy="1036943"/>
          </a:xfrm>
          <a:prstGeom prst="rect">
            <a:avLst/>
          </a:prstGeom>
        </p:spPr>
      </p:pic>
      <p:sp>
        <p:nvSpPr>
          <p:cNvPr id="13" name="ZoneTexte 5"/>
          <p:cNvSpPr txBox="1"/>
          <p:nvPr userDrawn="1"/>
        </p:nvSpPr>
        <p:spPr>
          <a:xfrm>
            <a:off x="11406261" y="206590"/>
            <a:ext cx="789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3DBEB4B-E6E1-4B91-A7FE-B7F19D71862E}" type="slidenum">
              <a:rPr lang="en-GB" sz="2200" smtClean="0"/>
              <a:t>‹#›</a:t>
            </a:fld>
            <a:endParaRPr lang="en-GB" sz="22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237" y="6581767"/>
            <a:ext cx="1000099" cy="209497"/>
          </a:xfrm>
          <a:prstGeom prst="rect">
            <a:avLst/>
          </a:prstGeom>
        </p:spPr>
      </p:pic>
      <p:pic>
        <p:nvPicPr>
          <p:cNvPr id="3" name="Picture 2" descr="Résultat de recherche d'images pour &quot;sorbonne nord logo&quot;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9" t="24515" r="11466" b="23496"/>
          <a:stretch/>
        </p:blipFill>
        <p:spPr bwMode="auto">
          <a:xfrm>
            <a:off x="11199303" y="6452603"/>
            <a:ext cx="926998" cy="39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8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34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529844-7936-4FC6-A009-366967D4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174" y="153368"/>
            <a:ext cx="2005826" cy="5844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340EE6-66A2-4E80-8B98-358DAAF0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160" y="1021901"/>
            <a:ext cx="1767840" cy="7542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4E6403-5B85-4C16-8D79-1C4FE0449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333" y="194007"/>
            <a:ext cx="1858841" cy="5844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6321E4-8082-4275-A1E4-4821DD88846C}"/>
              </a:ext>
            </a:extLst>
          </p:cNvPr>
          <p:cNvSpPr txBox="1"/>
          <p:nvPr/>
        </p:nvSpPr>
        <p:spPr>
          <a:xfrm>
            <a:off x="619760" y="1204781"/>
            <a:ext cx="4358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Landmark Localization in 3D Cephalometry   using Deep Learning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7E9C05-0A0E-4770-A2D8-0596F9B29044}"/>
              </a:ext>
            </a:extLst>
          </p:cNvPr>
          <p:cNvSpPr txBox="1"/>
          <p:nvPr/>
        </p:nvSpPr>
        <p:spPr>
          <a:xfrm>
            <a:off x="5504121" y="4316562"/>
            <a:ext cx="668787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000" dirty="0"/>
              <a:t> Xiaoyang WEI</a:t>
            </a:r>
            <a:endParaRPr lang="fr-FR" altLang="zh-CN" sz="3000" dirty="0"/>
          </a:p>
          <a:p>
            <a:pPr algn="r"/>
            <a:endParaRPr lang="fr-FR" altLang="zh-CN" sz="2400" dirty="0"/>
          </a:p>
          <a:p>
            <a:pPr algn="r"/>
            <a:r>
              <a:rPr lang="fr-FR" altLang="zh-CN" sz="2400" dirty="0"/>
              <a:t>Institut de Biomécanique Humaine Georges Charpak</a:t>
            </a:r>
          </a:p>
          <a:p>
            <a:pPr algn="r"/>
            <a:endParaRPr lang="fr-FR" altLang="zh-CN" sz="2400" dirty="0"/>
          </a:p>
          <a:p>
            <a:pPr algn="r"/>
            <a:r>
              <a:rPr lang="en-US" altLang="zh-CN" sz="2400" dirty="0"/>
              <a:t>  Supervisors: Laurent Gajny, Gauthier Dot,</a:t>
            </a:r>
            <a:br>
              <a:rPr lang="en-US" altLang="zh-CN" sz="2400" dirty="0"/>
            </a:br>
            <a:r>
              <a:rPr lang="en-US" altLang="zh-CN" sz="2400" dirty="0"/>
              <a:t> Thomas Schouman , Philippe </a:t>
            </a:r>
            <a:r>
              <a:rPr lang="en-US" altLang="zh-CN" sz="2400" dirty="0" err="1"/>
              <a:t>Rouch</a:t>
            </a:r>
            <a:r>
              <a:rPr lang="en-US" altLang="zh-CN" sz="2400" dirty="0"/>
              <a:t>                                                                  </a:t>
            </a:r>
          </a:p>
          <a:p>
            <a:pPr algn="r"/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177AAC-46C3-4FA3-B5B5-2BAFC49E8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333" y="1061659"/>
            <a:ext cx="1765189" cy="749373"/>
          </a:xfrm>
          <a:prstGeom prst="rect">
            <a:avLst/>
          </a:prstGeom>
        </p:spPr>
      </p:pic>
      <p:pic>
        <p:nvPicPr>
          <p:cNvPr id="9" name="Picture 4" descr="“3d cephalometry”的图片搜索结果">
            <a:extLst>
              <a:ext uri="{FF2B5EF4-FFF2-40B4-BE49-F238E27FC236}">
                <a16:creationId xmlns:a16="http://schemas.microsoft.com/office/drawing/2014/main" id="{789ADA21-F26D-48B3-BA18-B19B3525D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31" y="3085765"/>
            <a:ext cx="4376169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57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FA4271-7F80-42E9-B3D9-40075117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19" y="1714688"/>
            <a:ext cx="8761275" cy="3956978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13AF1A7-4A6D-4AE3-A8A1-5619FA4DA73C}"/>
              </a:ext>
            </a:extLst>
          </p:cNvPr>
          <p:cNvSpPr txBox="1">
            <a:spLocks/>
          </p:cNvSpPr>
          <p:nvPr/>
        </p:nvSpPr>
        <p:spPr>
          <a:xfrm>
            <a:off x="624458" y="5807612"/>
            <a:ext cx="8099127" cy="14118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Dataset: 50 CBCT-scans with 5-fold cross validation</a:t>
            </a:r>
          </a:p>
          <a:p>
            <a:r>
              <a:rPr lang="en-GB" altLang="zh-CN" dirty="0"/>
              <a:t> Distance error: &lt;1mm(7 out of 9 landmarks)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AEC5100-EFFE-4E94-9981-6D349DA0FB3F}"/>
              </a:ext>
            </a:extLst>
          </p:cNvPr>
          <p:cNvSpPr txBox="1">
            <a:spLocks/>
          </p:cNvSpPr>
          <p:nvPr/>
        </p:nvSpPr>
        <p:spPr>
          <a:xfrm>
            <a:off x="1086940" y="125410"/>
            <a:ext cx="8620760" cy="9604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Deep learning-based methods</a:t>
            </a:r>
            <a:endParaRPr lang="zh-CN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26A8940-58F5-4493-85A6-FB85158DA3C9}"/>
              </a:ext>
            </a:extLst>
          </p:cNvPr>
          <p:cNvSpPr/>
          <p:nvPr/>
        </p:nvSpPr>
        <p:spPr>
          <a:xfrm>
            <a:off x="400692" y="872803"/>
            <a:ext cx="108453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rgbClr val="333333"/>
                </a:solidFill>
              </a:rPr>
              <a:t>Torosdagli</a:t>
            </a:r>
            <a:r>
              <a:rPr lang="en-US" sz="2800" dirty="0">
                <a:solidFill>
                  <a:srgbClr val="333333"/>
                </a:solidFill>
              </a:rPr>
              <a:t> et al., 2019: </a:t>
            </a:r>
            <a:r>
              <a:rPr lang="en-US" sz="2800" b="1" dirty="0">
                <a:solidFill>
                  <a:srgbClr val="333333"/>
                </a:solidFill>
              </a:rPr>
              <a:t>Deep Geodesic Learning for Segmentation and</a:t>
            </a:r>
          </a:p>
          <a:p>
            <a:r>
              <a:rPr lang="en-US" sz="2800" b="1" dirty="0">
                <a:solidFill>
                  <a:srgbClr val="333333"/>
                </a:solidFill>
              </a:rPr>
              <a:t>    </a:t>
            </a:r>
            <a:r>
              <a:rPr lang="en-US" altLang="zh-CN" sz="2800" b="1" dirty="0">
                <a:solidFill>
                  <a:srgbClr val="333333"/>
                </a:solidFill>
              </a:rPr>
              <a:t>Anatomical Landmarking</a:t>
            </a:r>
          </a:p>
          <a:p>
            <a:endParaRPr lang="en-US" sz="2800" b="1" dirty="0">
              <a:solidFill>
                <a:srgbClr val="333333"/>
              </a:solidFill>
            </a:endParaRPr>
          </a:p>
          <a:p>
            <a:pPr algn="ctr"/>
            <a:endParaRPr lang="en-US" sz="28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8DF1D62-D9D9-4E81-939A-6EE622A6F00B}"/>
              </a:ext>
            </a:extLst>
          </p:cNvPr>
          <p:cNvSpPr txBox="1"/>
          <p:nvPr/>
        </p:nvSpPr>
        <p:spPr>
          <a:xfrm>
            <a:off x="2214112" y="2875002"/>
            <a:ext cx="8352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2.Materials &amp; Methods</a:t>
            </a:r>
          </a:p>
        </p:txBody>
      </p:sp>
    </p:spTree>
    <p:extLst>
      <p:ext uri="{BB962C8B-B14F-4D97-AF65-F5344CB8AC3E}">
        <p14:creationId xmlns:p14="http://schemas.microsoft.com/office/powerpoint/2010/main" val="328492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788557A-AA59-4F41-9EA4-D65EA8E99C0E}"/>
              </a:ext>
            </a:extLst>
          </p:cNvPr>
          <p:cNvSpPr txBox="1">
            <a:spLocks/>
          </p:cNvSpPr>
          <p:nvPr/>
        </p:nvSpPr>
        <p:spPr>
          <a:xfrm>
            <a:off x="0" y="914944"/>
            <a:ext cx="12065000" cy="181809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Size: </a:t>
            </a:r>
            <a:r>
              <a:rPr lang="en-US" altLang="zh-CN" u="sng" dirty="0"/>
              <a:t>200 subjects</a:t>
            </a:r>
            <a:r>
              <a:rPr lang="en-US" altLang="zh-CN" dirty="0"/>
              <a:t> - </a:t>
            </a:r>
            <a:r>
              <a:rPr lang="en-US" altLang="zh-CN" i="1" dirty="0"/>
              <a:t>35 were selected for the presented experiment.</a:t>
            </a:r>
          </a:p>
          <a:p>
            <a:r>
              <a:rPr lang="en-US" altLang="zh-CN" b="1" dirty="0"/>
              <a:t>Slice: </a:t>
            </a:r>
            <a:r>
              <a:rPr lang="en-US" altLang="zh-CN" u="sng" dirty="0"/>
              <a:t>512*512 pixels </a:t>
            </a:r>
            <a:r>
              <a:rPr lang="en-US" altLang="zh-CN" dirty="0"/>
              <a:t>with pixel size range from </a:t>
            </a:r>
            <a:r>
              <a:rPr lang="en-US" altLang="zh-CN" u="sng" dirty="0"/>
              <a:t>0.32 to 0.63mm</a:t>
            </a:r>
            <a:r>
              <a:rPr lang="en-US" altLang="zh-CN" dirty="0"/>
              <a:t>. </a:t>
            </a:r>
          </a:p>
          <a:p>
            <a:r>
              <a:rPr lang="en-US" altLang="zh-CN" b="1" dirty="0"/>
              <a:t>Slice increment: </a:t>
            </a:r>
            <a:r>
              <a:rPr lang="en-US" altLang="zh-CN" u="sng" dirty="0"/>
              <a:t>0.31mm or 0.5mm</a:t>
            </a:r>
          </a:p>
          <a:p>
            <a:r>
              <a:rPr lang="en-US" altLang="zh-CN" b="1" dirty="0"/>
              <a:t>Number of Landmarks: </a:t>
            </a:r>
            <a:r>
              <a:rPr lang="en-US" altLang="zh-CN" u="sng" dirty="0"/>
              <a:t>33</a:t>
            </a:r>
            <a:r>
              <a:rPr lang="en-US" altLang="zh-CN" dirty="0"/>
              <a:t> </a:t>
            </a:r>
            <a:r>
              <a:rPr lang="en-US" altLang="zh-CN" i="1" dirty="0"/>
              <a:t>- 6 selected for the presented experiment.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Font typeface="Arial"/>
              <a:buNone/>
            </a:pPr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3AB7493-F656-4D7D-A329-A8543C2C74B2}"/>
              </a:ext>
            </a:extLst>
          </p:cNvPr>
          <p:cNvSpPr txBox="1">
            <a:spLocks/>
          </p:cNvSpPr>
          <p:nvPr/>
        </p:nvSpPr>
        <p:spPr>
          <a:xfrm>
            <a:off x="838200" y="172085"/>
            <a:ext cx="10515600" cy="11487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Our cephalometry database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F76CAB-0282-4297-AC43-7F6A961B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2940274"/>
            <a:ext cx="9346020" cy="37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305BA-25AE-48B7-8007-29F7DDAA209F}"/>
              </a:ext>
            </a:extLst>
          </p:cNvPr>
          <p:cNvSpPr txBox="1">
            <a:spLocks/>
          </p:cNvSpPr>
          <p:nvPr/>
        </p:nvSpPr>
        <p:spPr>
          <a:xfrm>
            <a:off x="990600" y="114587"/>
            <a:ext cx="8823960" cy="7074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Preprocessing on the full database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37B7D59-0ADC-43C6-9828-DFEA732F6C06}"/>
              </a:ext>
            </a:extLst>
          </p:cNvPr>
          <p:cNvCxnSpPr>
            <a:cxnSpLocks/>
          </p:cNvCxnSpPr>
          <p:nvPr/>
        </p:nvCxnSpPr>
        <p:spPr>
          <a:xfrm>
            <a:off x="4145281" y="5466080"/>
            <a:ext cx="1569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B6EBEAF3-8B12-474E-978A-77F7654E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0" y="2821936"/>
            <a:ext cx="3533775" cy="31051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21287B2-C9C2-4E41-BCA0-CB46425C6E1E}"/>
              </a:ext>
            </a:extLst>
          </p:cNvPr>
          <p:cNvSpPr txBox="1">
            <a:spLocks/>
          </p:cNvSpPr>
          <p:nvPr/>
        </p:nvSpPr>
        <p:spPr>
          <a:xfrm>
            <a:off x="2140332" y="5696821"/>
            <a:ext cx="1489511" cy="497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Workflow</a:t>
            </a:r>
            <a:endParaRPr lang="en-US" altLang="zh-CN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4174859-F01A-44A5-9EE9-5B19F78B4829}"/>
              </a:ext>
            </a:extLst>
          </p:cNvPr>
          <p:cNvCxnSpPr>
            <a:cxnSpLocks/>
          </p:cNvCxnSpPr>
          <p:nvPr/>
        </p:nvCxnSpPr>
        <p:spPr>
          <a:xfrm>
            <a:off x="5201920" y="1442720"/>
            <a:ext cx="104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EAF032-B063-4C57-9F02-5376554E6329}"/>
              </a:ext>
            </a:extLst>
          </p:cNvPr>
          <p:cNvCxnSpPr/>
          <p:nvPr/>
        </p:nvCxnSpPr>
        <p:spPr>
          <a:xfrm>
            <a:off x="5191760" y="1452880"/>
            <a:ext cx="0" cy="401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111FA21-C081-48BA-BA20-A6D3A07CB3B3}"/>
              </a:ext>
            </a:extLst>
          </p:cNvPr>
          <p:cNvSpPr txBox="1">
            <a:spLocks/>
          </p:cNvSpPr>
          <p:nvPr/>
        </p:nvSpPr>
        <p:spPr>
          <a:xfrm>
            <a:off x="6441346" y="975362"/>
            <a:ext cx="3972643" cy="15405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Here optional reorientation is to test if it could improve the performance of the model</a:t>
            </a:r>
            <a:endParaRPr lang="en-US" altLang="zh-CN" dirty="0"/>
          </a:p>
          <a:p>
            <a:pPr marL="0" indent="0">
              <a:buFont typeface="Arial"/>
              <a:buNone/>
            </a:pP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1E31CB7-07E0-465E-98A2-BA9FB1AA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93" y="2891381"/>
            <a:ext cx="2856227" cy="25238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DA49964-9F8F-413A-B2F9-90E5659AD09D}"/>
              </a:ext>
            </a:extLst>
          </p:cNvPr>
          <p:cNvSpPr/>
          <p:nvPr/>
        </p:nvSpPr>
        <p:spPr>
          <a:xfrm>
            <a:off x="0" y="6504545"/>
            <a:ext cx="1018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[2]“Frankfurt plane </a:t>
            </a:r>
            <a:r>
              <a:rPr lang="en-US" altLang="zh-CN" sz="1200" dirty="0" err="1"/>
              <a:t>baidu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baike”Accessed</a:t>
            </a:r>
            <a:r>
              <a:rPr lang="en-US" altLang="zh-CN" sz="1200" dirty="0"/>
              <a:t> June 11, 2020. https://baike.baidu.com/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B6F8DD-CEE9-4503-93C2-F9065D86FA78}"/>
              </a:ext>
            </a:extLst>
          </p:cNvPr>
          <p:cNvSpPr/>
          <p:nvPr/>
        </p:nvSpPr>
        <p:spPr>
          <a:xfrm>
            <a:off x="676613" y="1104801"/>
            <a:ext cx="4186018" cy="4566382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8E5A28-AF39-4DB5-A8EC-2009D5FB8430}"/>
              </a:ext>
            </a:extLst>
          </p:cNvPr>
          <p:cNvSpPr txBox="1"/>
          <p:nvPr/>
        </p:nvSpPr>
        <p:spPr>
          <a:xfrm>
            <a:off x="1617336" y="1027560"/>
            <a:ext cx="232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Normalization</a:t>
            </a:r>
            <a:endParaRPr lang="zh-CN" altLang="en-US" sz="28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B3DE951-0980-42FE-9119-B5C564A7AEB6}"/>
              </a:ext>
            </a:extLst>
          </p:cNvPr>
          <p:cNvSpPr/>
          <p:nvPr/>
        </p:nvSpPr>
        <p:spPr>
          <a:xfrm>
            <a:off x="954748" y="1638826"/>
            <a:ext cx="3627755" cy="168083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257F49-70E0-4ECD-9B2D-13170392D2E2}"/>
              </a:ext>
            </a:extLst>
          </p:cNvPr>
          <p:cNvSpPr txBox="1"/>
          <p:nvPr/>
        </p:nvSpPr>
        <p:spPr>
          <a:xfrm>
            <a:off x="1132841" y="1567270"/>
            <a:ext cx="3307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Extract pixels from </a:t>
            </a:r>
            <a:r>
              <a:rPr lang="en-US" altLang="zh-CN" sz="2000" dirty="0" err="1"/>
              <a:t>dicom</a:t>
            </a:r>
            <a:r>
              <a:rPr lang="en-US" altLang="zh-CN" sz="2000" dirty="0"/>
              <a:t> files</a:t>
            </a:r>
          </a:p>
          <a:p>
            <a:endParaRPr lang="en-US" altLang="zh-CN" sz="2000" dirty="0"/>
          </a:p>
          <a:p>
            <a:r>
              <a:rPr lang="en-US" altLang="zh-CN" sz="2000" dirty="0"/>
              <a:t> Stretch gray value to [0,1]</a:t>
            </a:r>
          </a:p>
          <a:p>
            <a:endParaRPr lang="en-US" altLang="zh-CN" sz="2000" dirty="0"/>
          </a:p>
          <a:p>
            <a:r>
              <a:rPr lang="en-US" altLang="zh-CN" sz="2000" dirty="0"/>
              <a:t>Resize voxels to 1*1*1 mm</a:t>
            </a:r>
            <a:r>
              <a:rPr lang="en-US" altLang="zh-CN" sz="2000" baseline="30000" dirty="0"/>
              <a:t>3</a:t>
            </a: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2000AFE3-C219-4428-9711-0264A60BC334}"/>
              </a:ext>
            </a:extLst>
          </p:cNvPr>
          <p:cNvSpPr/>
          <p:nvPr/>
        </p:nvSpPr>
        <p:spPr>
          <a:xfrm>
            <a:off x="2705510" y="2062457"/>
            <a:ext cx="126227" cy="223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162F7F60-DC56-459F-B613-B9ADDEABAE15}"/>
              </a:ext>
            </a:extLst>
          </p:cNvPr>
          <p:cNvSpPr/>
          <p:nvPr/>
        </p:nvSpPr>
        <p:spPr>
          <a:xfrm>
            <a:off x="2700110" y="2701753"/>
            <a:ext cx="126227" cy="223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B16B2F-F65B-4EAF-A17E-0860C22C982D}"/>
              </a:ext>
            </a:extLst>
          </p:cNvPr>
          <p:cNvSpPr txBox="1"/>
          <p:nvPr/>
        </p:nvSpPr>
        <p:spPr>
          <a:xfrm>
            <a:off x="954748" y="3628937"/>
            <a:ext cx="358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Histogram Equalization</a:t>
            </a:r>
            <a:endParaRPr lang="zh-CN" altLang="en-US" sz="28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B190E1-F6E2-460B-85E1-76A90F236E6F}"/>
              </a:ext>
            </a:extLst>
          </p:cNvPr>
          <p:cNvSpPr txBox="1"/>
          <p:nvPr/>
        </p:nvSpPr>
        <p:spPr>
          <a:xfrm>
            <a:off x="1757344" y="5166574"/>
            <a:ext cx="2387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Reorientation</a:t>
            </a:r>
            <a:endParaRPr lang="zh-CN" altLang="en-US" sz="2800" b="1" dirty="0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E04FDB0E-38FE-40FE-939D-4FF28AE58CFA}"/>
              </a:ext>
            </a:extLst>
          </p:cNvPr>
          <p:cNvSpPr/>
          <p:nvPr/>
        </p:nvSpPr>
        <p:spPr>
          <a:xfrm>
            <a:off x="2640995" y="3456598"/>
            <a:ext cx="226313" cy="297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95C33BBA-FDFD-44B7-8278-4A8FC24919C6}"/>
              </a:ext>
            </a:extLst>
          </p:cNvPr>
          <p:cNvSpPr/>
          <p:nvPr/>
        </p:nvSpPr>
        <p:spPr>
          <a:xfrm>
            <a:off x="2650066" y="4138057"/>
            <a:ext cx="226313" cy="297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01FBD6DF-A684-4498-AC65-DBBB123738A4}"/>
              </a:ext>
            </a:extLst>
          </p:cNvPr>
          <p:cNvSpPr/>
          <p:nvPr/>
        </p:nvSpPr>
        <p:spPr>
          <a:xfrm>
            <a:off x="2658775" y="4867120"/>
            <a:ext cx="226313" cy="297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600DD69-81A3-4D09-A289-9756C9E38D79}"/>
              </a:ext>
            </a:extLst>
          </p:cNvPr>
          <p:cNvSpPr txBox="1"/>
          <p:nvPr/>
        </p:nvSpPr>
        <p:spPr>
          <a:xfrm>
            <a:off x="2028882" y="4340239"/>
            <a:ext cx="163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Cropping</a:t>
            </a:r>
            <a:endParaRPr lang="zh-CN" altLang="en-US" sz="2800" b="1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D2FD7D17-534B-4929-89F3-FB64F4F5A080}"/>
              </a:ext>
            </a:extLst>
          </p:cNvPr>
          <p:cNvSpPr txBox="1">
            <a:spLocks/>
          </p:cNvSpPr>
          <p:nvPr/>
        </p:nvSpPr>
        <p:spPr>
          <a:xfrm>
            <a:off x="8325049" y="5851742"/>
            <a:ext cx="1489511" cy="497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Example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153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26AAA-8575-4B0B-AA26-54D2CFFDF82C}"/>
              </a:ext>
            </a:extLst>
          </p:cNvPr>
          <p:cNvSpPr txBox="1">
            <a:spLocks/>
          </p:cNvSpPr>
          <p:nvPr/>
        </p:nvSpPr>
        <p:spPr>
          <a:xfrm>
            <a:off x="1010920" y="151130"/>
            <a:ext cx="988060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Deep learning 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5C99D8-F82C-496E-A083-BDDE91A2E7C6}"/>
              </a:ext>
            </a:extLst>
          </p:cNvPr>
          <p:cNvSpPr txBox="1">
            <a:spLocks/>
          </p:cNvSpPr>
          <p:nvPr/>
        </p:nvSpPr>
        <p:spPr>
          <a:xfrm>
            <a:off x="594360" y="1559560"/>
            <a:ext cx="11003280" cy="28143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zh-CN" sz="3000" dirty="0"/>
              <a:t>The following experiments were based on 35 subjects out of 200 subjects.</a:t>
            </a:r>
          </a:p>
          <a:p>
            <a:pPr marL="0" indent="0">
              <a:buNone/>
            </a:pPr>
            <a:endParaRPr lang="en-GB" altLang="zh-CN" sz="3000" dirty="0"/>
          </a:p>
          <a:p>
            <a:pPr marL="0" indent="0">
              <a:buNone/>
            </a:pPr>
            <a:r>
              <a:rPr lang="en-GB" altLang="zh-CN" sz="3000" dirty="0"/>
              <a:t>35 subjects are further divided as </a:t>
            </a:r>
            <a:r>
              <a:rPr lang="en-GB" altLang="zh-CN" sz="3000" b="1" dirty="0"/>
              <a:t>32 for training set and 3 for test set.</a:t>
            </a:r>
          </a:p>
          <a:p>
            <a:pPr marL="0" indent="0">
              <a:buNone/>
            </a:pPr>
            <a:endParaRPr lang="en-GB" altLang="zh-CN" sz="3000" dirty="0"/>
          </a:p>
          <a:p>
            <a:pPr marL="0" indent="0">
              <a:buNone/>
            </a:pPr>
            <a:r>
              <a:rPr lang="en-GB" altLang="zh-CN" sz="3000" b="1" dirty="0"/>
              <a:t>6 out of 33 landmarks </a:t>
            </a:r>
            <a:r>
              <a:rPr lang="en-GB" altLang="zh-CN" sz="3000" dirty="0"/>
              <a:t>selected for evaluation.</a:t>
            </a:r>
          </a:p>
          <a:p>
            <a:pPr marL="0" indent="0">
              <a:buNone/>
            </a:pPr>
            <a:endParaRPr lang="en-GB" altLang="zh-CN" sz="3000" dirty="0"/>
          </a:p>
          <a:p>
            <a:pPr marL="0" indent="0">
              <a:buNone/>
            </a:pPr>
            <a:r>
              <a:rPr lang="en-GB" altLang="zh-CN" sz="3000" dirty="0"/>
              <a:t>No cross validation in following experiments.</a:t>
            </a:r>
          </a:p>
        </p:txBody>
      </p:sp>
    </p:spTree>
    <p:extLst>
      <p:ext uri="{BB962C8B-B14F-4D97-AF65-F5344CB8AC3E}">
        <p14:creationId xmlns:p14="http://schemas.microsoft.com/office/powerpoint/2010/main" val="33501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E70E00E-89C6-40C4-A0FA-7EBAB39E4612}"/>
              </a:ext>
            </a:extLst>
          </p:cNvPr>
          <p:cNvSpPr txBox="1">
            <a:spLocks/>
          </p:cNvSpPr>
          <p:nvPr/>
        </p:nvSpPr>
        <p:spPr>
          <a:xfrm>
            <a:off x="909320" y="100965"/>
            <a:ext cx="10280692" cy="9150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 to localize landmarks? With heatmaps!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252A7B2-63D1-48FF-A25E-3173A75C1D8E}"/>
              </a:ext>
            </a:extLst>
          </p:cNvPr>
          <p:cNvSpPr txBox="1">
            <a:spLocks/>
          </p:cNvSpPr>
          <p:nvPr/>
        </p:nvSpPr>
        <p:spPr>
          <a:xfrm>
            <a:off x="909320" y="1311321"/>
            <a:ext cx="10280692" cy="2244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We generated a </a:t>
            </a:r>
            <a:r>
              <a:rPr lang="en-US" altLang="zh-CN" dirty="0">
                <a:solidFill>
                  <a:srgbClr val="FF0000"/>
                </a:solidFill>
              </a:rPr>
              <a:t>Gaussian probability heatmap </a:t>
            </a:r>
            <a:r>
              <a:rPr lang="en-US" altLang="zh-CN" dirty="0"/>
              <a:t>for each landmark with the  voxel intensity stretched to the range of [0,1].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The intensity value of each voxel represents the probability that the voxel stands for the correct position of corresponding landmark. </a:t>
            </a:r>
            <a:endParaRPr lang="zh-CN" altLang="en-US" dirty="0"/>
          </a:p>
          <a:p>
            <a:pPr marL="0" indent="0">
              <a:buFont typeface="Arial"/>
              <a:buNone/>
            </a:pP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7525F8C-6116-4720-A915-20CE4DA933F5}"/>
              </a:ext>
            </a:extLst>
          </p:cNvPr>
          <p:cNvCxnSpPr/>
          <p:nvPr/>
        </p:nvCxnSpPr>
        <p:spPr>
          <a:xfrm>
            <a:off x="2987040" y="4981326"/>
            <a:ext cx="426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D258769-AE9E-4A50-B9DB-2F8B71C7B215}"/>
              </a:ext>
            </a:extLst>
          </p:cNvPr>
          <p:cNvCxnSpPr/>
          <p:nvPr/>
        </p:nvCxnSpPr>
        <p:spPr>
          <a:xfrm>
            <a:off x="6289040" y="4967421"/>
            <a:ext cx="426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25CFAD5-6A10-472D-B376-A0E46278192D}"/>
              </a:ext>
            </a:extLst>
          </p:cNvPr>
          <p:cNvCxnSpPr/>
          <p:nvPr/>
        </p:nvCxnSpPr>
        <p:spPr>
          <a:xfrm>
            <a:off x="9406932" y="4981326"/>
            <a:ext cx="426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3B1504-60A7-4B44-987B-C46911B38551}"/>
              </a:ext>
            </a:extLst>
          </p:cNvPr>
          <p:cNvSpPr txBox="1">
            <a:spLocks/>
          </p:cNvSpPr>
          <p:nvPr/>
        </p:nvSpPr>
        <p:spPr>
          <a:xfrm>
            <a:off x="10111618" y="4565598"/>
            <a:ext cx="3716670" cy="604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Numerical </a:t>
            </a:r>
            <a:br>
              <a:rPr lang="en-US" altLang="zh-CN" sz="2400" dirty="0"/>
            </a:br>
            <a:r>
              <a:rPr lang="en-US" altLang="zh-CN" sz="2400" dirty="0"/>
              <a:t>coordinates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F95C6E-E6C9-4A77-9FF6-7C95E3C8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50" y="3988318"/>
            <a:ext cx="1907540" cy="23630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C37AB4-878D-4232-92AF-34E68F8D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926" y="3991244"/>
            <a:ext cx="1990860" cy="22563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42261C-A05E-415C-91D8-959C1BAE6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926" y="3937972"/>
            <a:ext cx="2298511" cy="246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5F8675-22CD-4F0C-8935-41BDC877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1279524"/>
            <a:ext cx="5566359" cy="5172076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45EA5FBF-D0E0-4DAE-AA00-75B0065C7CB7}"/>
              </a:ext>
            </a:extLst>
          </p:cNvPr>
          <p:cNvSpPr txBox="1">
            <a:spLocks/>
          </p:cNvSpPr>
          <p:nvPr/>
        </p:nvSpPr>
        <p:spPr>
          <a:xfrm>
            <a:off x="838200" y="172085"/>
            <a:ext cx="988060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  Model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F68EC04-09B8-4F3F-8997-C38D89ADB0A8}"/>
              </a:ext>
            </a:extLst>
          </p:cNvPr>
          <p:cNvSpPr txBox="1">
            <a:spLocks/>
          </p:cNvSpPr>
          <p:nvPr/>
        </p:nvSpPr>
        <p:spPr>
          <a:xfrm>
            <a:off x="6096000" y="2313328"/>
            <a:ext cx="5344160" cy="33120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Original model is a </a:t>
            </a:r>
            <a:r>
              <a:rPr lang="en-US" altLang="zh-CN" sz="2400" dirty="0">
                <a:solidFill>
                  <a:srgbClr val="FF0000"/>
                </a:solidFill>
              </a:rPr>
              <a:t>3D U-Net </a:t>
            </a:r>
            <a:br>
              <a:rPr lang="en-US" altLang="zh-CN" sz="2400" dirty="0">
                <a:solidFill>
                  <a:srgbClr val="FF0000"/>
                </a:solidFill>
              </a:rPr>
            </a:br>
            <a:r>
              <a:rPr lang="en-US" altLang="zh-CN" sz="2400" dirty="0"/>
              <a:t>with 2 concatenations</a:t>
            </a:r>
          </a:p>
          <a:p>
            <a:endParaRPr lang="en-US" altLang="zh-CN" sz="2400" dirty="0"/>
          </a:p>
          <a:p>
            <a:r>
              <a:rPr lang="en-US" altLang="zh-CN" sz="2400" dirty="0"/>
              <a:t>we also implement </a:t>
            </a:r>
            <a:r>
              <a:rPr lang="en-US" altLang="zh-CN" sz="2400" dirty="0">
                <a:solidFill>
                  <a:srgbClr val="FF0000"/>
                </a:solidFill>
              </a:rPr>
              <a:t>multi-task learning </a:t>
            </a:r>
            <a:r>
              <a:rPr lang="en-US" altLang="zh-CN" sz="2400" dirty="0"/>
              <a:t>using </a:t>
            </a:r>
            <a:r>
              <a:rPr lang="en-US" altLang="zh-CN" sz="2400" u="sng" dirty="0"/>
              <a:t>segmentation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9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5EA5FBF-D0E0-4DAE-AA00-75B0065C7CB7}"/>
              </a:ext>
            </a:extLst>
          </p:cNvPr>
          <p:cNvSpPr txBox="1">
            <a:spLocks/>
          </p:cNvSpPr>
          <p:nvPr/>
        </p:nvSpPr>
        <p:spPr>
          <a:xfrm>
            <a:off x="838200" y="172085"/>
            <a:ext cx="988060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  Model with shortcut connection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F68EC04-09B8-4F3F-8997-C38D89ADB0A8}"/>
              </a:ext>
            </a:extLst>
          </p:cNvPr>
          <p:cNvSpPr txBox="1">
            <a:spLocks/>
          </p:cNvSpPr>
          <p:nvPr/>
        </p:nvSpPr>
        <p:spPr>
          <a:xfrm>
            <a:off x="2506980" y="4541591"/>
            <a:ext cx="9834880" cy="4164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   original block             res block                  dense block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330038-091A-40DC-AA1D-351BE6D0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2013093"/>
            <a:ext cx="7680960" cy="232029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4B823EF-1CCF-4E4C-8A2F-91CD22B51512}"/>
              </a:ext>
            </a:extLst>
          </p:cNvPr>
          <p:cNvSpPr txBox="1">
            <a:spLocks/>
          </p:cNvSpPr>
          <p:nvPr/>
        </p:nvSpPr>
        <p:spPr>
          <a:xfrm>
            <a:off x="4102100" y="6049980"/>
            <a:ext cx="3073400" cy="5201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u="sng" dirty="0"/>
              <a:t>3D Res U-Net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D0628-561D-429A-9060-837C4D61C001}"/>
              </a:ext>
            </a:extLst>
          </p:cNvPr>
          <p:cNvSpPr/>
          <p:nvPr/>
        </p:nvSpPr>
        <p:spPr>
          <a:xfrm>
            <a:off x="495300" y="1288612"/>
            <a:ext cx="11188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dirty="0"/>
              <a:t>Other than original model, we also propose </a:t>
            </a:r>
            <a:r>
              <a:rPr lang="en-US" altLang="zh-CN" sz="3000" b="1" dirty="0">
                <a:solidFill>
                  <a:srgbClr val="FF0000"/>
                </a:solidFill>
              </a:rPr>
              <a:t>2 shortcut-based model.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9F430-9AA8-444C-8267-A9B794D5CD95}"/>
              </a:ext>
            </a:extLst>
          </p:cNvPr>
          <p:cNvSpPr/>
          <p:nvPr/>
        </p:nvSpPr>
        <p:spPr>
          <a:xfrm>
            <a:off x="7632700" y="6033175"/>
            <a:ext cx="2529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u="sng" dirty="0"/>
              <a:t>3D Dense U-Net</a:t>
            </a:r>
            <a:endParaRPr lang="fr-FR" sz="28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335A42D-5E8C-4C30-AAB0-8F4ABB7DD2BE}"/>
              </a:ext>
            </a:extLst>
          </p:cNvPr>
          <p:cNvSpPr txBox="1">
            <a:spLocks/>
          </p:cNvSpPr>
          <p:nvPr/>
        </p:nvSpPr>
        <p:spPr>
          <a:xfrm>
            <a:off x="838200" y="6036266"/>
            <a:ext cx="3073400" cy="5201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u="sng" dirty="0"/>
              <a:t>3D U-Net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781C5C1A-3943-41D2-A736-ECDF394A599F}"/>
              </a:ext>
            </a:extLst>
          </p:cNvPr>
          <p:cNvSpPr/>
          <p:nvPr/>
        </p:nvSpPr>
        <p:spPr>
          <a:xfrm rot="7315308">
            <a:off x="2520272" y="5349433"/>
            <a:ext cx="649235" cy="39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6E75F6F-E274-4B32-B37D-9FD92491D803}"/>
              </a:ext>
            </a:extLst>
          </p:cNvPr>
          <p:cNvSpPr/>
          <p:nvPr/>
        </p:nvSpPr>
        <p:spPr>
          <a:xfrm rot="5400000">
            <a:off x="5453882" y="5373499"/>
            <a:ext cx="649235" cy="39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05C0DCB-4960-401D-8539-C770152181D3}"/>
              </a:ext>
            </a:extLst>
          </p:cNvPr>
          <p:cNvSpPr/>
          <p:nvPr/>
        </p:nvSpPr>
        <p:spPr>
          <a:xfrm rot="5400000">
            <a:off x="8245470" y="5308105"/>
            <a:ext cx="649235" cy="391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81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6EC28-45C7-45B9-A638-F785B435EA89}"/>
              </a:ext>
            </a:extLst>
          </p:cNvPr>
          <p:cNvSpPr txBox="1">
            <a:spLocks/>
          </p:cNvSpPr>
          <p:nvPr/>
        </p:nvSpPr>
        <p:spPr>
          <a:xfrm>
            <a:off x="909320" y="100965"/>
            <a:ext cx="9829800" cy="9150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Training setting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98413-8EE6-489A-8E59-E58BB403AFE3}"/>
              </a:ext>
            </a:extLst>
          </p:cNvPr>
          <p:cNvSpPr txBox="1">
            <a:spLocks/>
          </p:cNvSpPr>
          <p:nvPr/>
        </p:nvSpPr>
        <p:spPr>
          <a:xfrm>
            <a:off x="3976635" y="1421541"/>
            <a:ext cx="7677889" cy="22115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3000" dirty="0"/>
              <a:t>Server: Google </a:t>
            </a:r>
            <a:r>
              <a:rPr lang="en-GB" altLang="zh-CN" sz="3000" dirty="0" err="1"/>
              <a:t>Colab</a:t>
            </a:r>
            <a:endParaRPr lang="en-GB" altLang="zh-CN" sz="3000" dirty="0"/>
          </a:p>
          <a:p>
            <a:endParaRPr lang="en-GB" altLang="zh-CN" sz="3000" dirty="0"/>
          </a:p>
          <a:p>
            <a:r>
              <a:rPr lang="en-GB" altLang="zh-CN" sz="3000" dirty="0"/>
              <a:t>Memory: 24 GB</a:t>
            </a:r>
          </a:p>
          <a:p>
            <a:endParaRPr lang="en-GB" altLang="zh-CN" sz="3000" dirty="0"/>
          </a:p>
          <a:p>
            <a:r>
              <a:rPr lang="en-GB" altLang="zh-CN" sz="3000" dirty="0"/>
              <a:t>CPU :Intel Xeon </a:t>
            </a:r>
            <a:r>
              <a:rPr lang="en-US" altLang="zh-CN" sz="3000" dirty="0"/>
              <a:t>@ 2.2GHz</a:t>
            </a:r>
            <a:r>
              <a:rPr lang="zh-CN" altLang="en-US" sz="3000" dirty="0"/>
              <a:t>。</a:t>
            </a:r>
            <a:endParaRPr lang="fr-FR" altLang="zh-CN" sz="3000" dirty="0"/>
          </a:p>
          <a:p>
            <a:endParaRPr lang="en-GB" altLang="zh-CN" sz="3000" dirty="0"/>
          </a:p>
          <a:p>
            <a:r>
              <a:rPr lang="en-GB" altLang="zh-CN" sz="3000" dirty="0"/>
              <a:t>GPU:</a:t>
            </a:r>
            <a:r>
              <a:rPr lang="en-US" altLang="zh-CN" sz="3000" dirty="0"/>
              <a:t>NVIDIA Tesla P100 PCIe 16 GB</a:t>
            </a:r>
          </a:p>
          <a:p>
            <a:endParaRPr lang="en-US" altLang="zh-CN" sz="3000" dirty="0"/>
          </a:p>
          <a:p>
            <a:endParaRPr lang="en-US" altLang="zh-CN" sz="3000" dirty="0"/>
          </a:p>
          <a:p>
            <a:endParaRPr lang="en-GB" altLang="zh-CN" sz="3000" dirty="0"/>
          </a:p>
        </p:txBody>
      </p:sp>
      <p:pic>
        <p:nvPicPr>
          <p:cNvPr id="5" name="Graphique 4" descr="Engrenages">
            <a:extLst>
              <a:ext uri="{FF2B5EF4-FFF2-40B4-BE49-F238E27FC236}">
                <a16:creationId xmlns:a16="http://schemas.microsoft.com/office/drawing/2014/main" id="{CE4C96CC-7832-491B-B4B8-02AA94467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64806"/>
            <a:ext cx="4114553" cy="411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8DF1D62-D9D9-4E81-939A-6EE622A6F00B}"/>
              </a:ext>
            </a:extLst>
          </p:cNvPr>
          <p:cNvSpPr txBox="1"/>
          <p:nvPr/>
        </p:nvSpPr>
        <p:spPr>
          <a:xfrm>
            <a:off x="2214112" y="2875002"/>
            <a:ext cx="8352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3.Results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597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151334-12F4-4D6E-8163-D7CB06F19D11}"/>
              </a:ext>
            </a:extLst>
          </p:cNvPr>
          <p:cNvSpPr txBox="1"/>
          <p:nvPr/>
        </p:nvSpPr>
        <p:spPr>
          <a:xfrm>
            <a:off x="2214112" y="2875002"/>
            <a:ext cx="7763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1.Clinical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13820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3B385-7141-4997-9834-0A40DF7E69F0}"/>
              </a:ext>
            </a:extLst>
          </p:cNvPr>
          <p:cNvSpPr txBox="1">
            <a:spLocks/>
          </p:cNvSpPr>
          <p:nvPr/>
        </p:nvSpPr>
        <p:spPr>
          <a:xfrm>
            <a:off x="912628" y="195315"/>
            <a:ext cx="2003292" cy="478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6E08994-CBE6-4B7C-AAB2-C12C2F7F9BE7}"/>
              </a:ext>
            </a:extLst>
          </p:cNvPr>
          <p:cNvSpPr txBox="1">
            <a:spLocks/>
          </p:cNvSpPr>
          <p:nvPr/>
        </p:nvSpPr>
        <p:spPr>
          <a:xfrm>
            <a:off x="6096000" y="3775984"/>
            <a:ext cx="5923280" cy="33120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For original model, Anterior Nasal Spine (ANS) has the lowest value of </a:t>
            </a:r>
            <a:r>
              <a:rPr lang="en-US" altLang="zh-CN" sz="2400" u="sng" dirty="0">
                <a:solidFill>
                  <a:srgbClr val="0070C0"/>
                </a:solidFill>
              </a:rPr>
              <a:t>1.13 ± 0.25 </a:t>
            </a:r>
            <a:r>
              <a:rPr lang="en-US" altLang="zh-CN" sz="2400" dirty="0"/>
              <a:t>mm and Infraorbital Foramen Right (IF right) has the highest value of </a:t>
            </a:r>
            <a:r>
              <a:rPr lang="en-US" altLang="zh-CN" sz="2400" u="sng" dirty="0">
                <a:solidFill>
                  <a:srgbClr val="FF0000"/>
                </a:solidFill>
              </a:rPr>
              <a:t>2.72 ± 1.43 </a:t>
            </a:r>
            <a:r>
              <a:rPr lang="en-US" altLang="zh-CN" sz="2400" dirty="0"/>
              <a:t>mm.</a:t>
            </a:r>
          </a:p>
          <a:p>
            <a:endParaRPr lang="en-US" altLang="zh-CN" sz="2400" dirty="0"/>
          </a:p>
          <a:p>
            <a:r>
              <a:rPr lang="en-US" altLang="zh-CN" sz="2400" dirty="0"/>
              <a:t>The best model here is </a:t>
            </a:r>
            <a:r>
              <a:rPr lang="en-US" altLang="zh-CN" sz="2400" dirty="0">
                <a:solidFill>
                  <a:srgbClr val="00B050"/>
                </a:solidFill>
              </a:rPr>
              <a:t>3D Res U-Net </a:t>
            </a:r>
            <a:r>
              <a:rPr lang="en-US" altLang="zh-CN" sz="2400" dirty="0"/>
              <a:t>with no  segmentation and reorientation</a:t>
            </a:r>
          </a:p>
          <a:p>
            <a:pPr marL="0" indent="0">
              <a:buFont typeface="Arial"/>
              <a:buNone/>
            </a:pP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FEF09FC-1682-4883-81BD-27EC16CC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83165"/>
              </p:ext>
            </p:extLst>
          </p:nvPr>
        </p:nvGraphicFramePr>
        <p:xfrm>
          <a:off x="104775" y="769671"/>
          <a:ext cx="4787881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837">
                  <a:extLst>
                    <a:ext uri="{9D8B030D-6E8A-4147-A177-3AD203B41FA5}">
                      <a16:colId xmlns:a16="http://schemas.microsoft.com/office/drawing/2014/main" val="3788658112"/>
                    </a:ext>
                  </a:extLst>
                </a:gridCol>
                <a:gridCol w="1079548">
                  <a:extLst>
                    <a:ext uri="{9D8B030D-6E8A-4147-A177-3AD203B41FA5}">
                      <a16:colId xmlns:a16="http://schemas.microsoft.com/office/drawing/2014/main" val="1450960692"/>
                    </a:ext>
                  </a:extLst>
                </a:gridCol>
                <a:gridCol w="1214289">
                  <a:extLst>
                    <a:ext uri="{9D8B030D-6E8A-4147-A177-3AD203B41FA5}">
                      <a16:colId xmlns:a16="http://schemas.microsoft.com/office/drawing/2014/main" val="4213716123"/>
                    </a:ext>
                  </a:extLst>
                </a:gridCol>
                <a:gridCol w="1382207">
                  <a:extLst>
                    <a:ext uri="{9D8B030D-6E8A-4147-A177-3AD203B41FA5}">
                      <a16:colId xmlns:a16="http://schemas.microsoft.com/office/drawing/2014/main" val="498981083"/>
                    </a:ext>
                  </a:extLst>
                </a:gridCol>
              </a:tblGrid>
              <a:tr h="287122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Landmarks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U-Net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Res U-Net</a:t>
                      </a:r>
                      <a:endParaRPr lang="zh-CN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Dense U-Net</a:t>
                      </a:r>
                      <a:endParaRPr lang="zh-CN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48606834"/>
                  </a:ext>
                </a:extLst>
              </a:tr>
              <a:tr h="33490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2.35 ± 0.96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B05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1.32 ± 0.49</a:t>
                      </a:r>
                      <a:endParaRPr lang="zh-CN" sz="1600" i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1.79 ± 0.62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69661701"/>
                  </a:ext>
                </a:extLst>
              </a:tr>
              <a:tr h="33490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ANS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1.13 ± 0.25</a:t>
                      </a:r>
                      <a:endParaRPr lang="zh-CN" sz="1600" dirty="0">
                        <a:solidFill>
                          <a:srgbClr val="0070C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B05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1.13 ± 0.33</a:t>
                      </a:r>
                      <a:endParaRPr lang="zh-CN" sz="1600" i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1.26 ± 0.56</a:t>
                      </a:r>
                      <a:endParaRPr lang="zh-CN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45400035"/>
                  </a:ext>
                </a:extLst>
              </a:tr>
              <a:tr h="33490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1.67± 0.73</a:t>
                      </a:r>
                      <a:endParaRPr lang="zh-CN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B05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1.70 ± 0.66</a:t>
                      </a:r>
                      <a:endParaRPr lang="zh-CN" sz="1600" i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3.43 ± 1.71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79286239"/>
                  </a:ext>
                </a:extLst>
              </a:tr>
              <a:tr h="33490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Gnathion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1.72 ± 0.84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B05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0.90 ± 0.18</a:t>
                      </a:r>
                      <a:endParaRPr lang="zh-CN" sz="1600" i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1.81 ± 0.84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82566908"/>
                  </a:ext>
                </a:extLst>
              </a:tr>
              <a:tr h="33490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IF  left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1.74 ± 0.92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B05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1.95 ± 0.84</a:t>
                      </a:r>
                      <a:endParaRPr lang="zh-CN" sz="1600" i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1.95 ± 0.96</a:t>
                      </a:r>
                      <a:endParaRPr lang="zh-CN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94430892"/>
                  </a:ext>
                </a:extLst>
              </a:tr>
              <a:tr h="33490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IF  right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2.72 ± 1.43</a:t>
                      </a:r>
                      <a:endParaRPr lang="zh-CN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B05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3.16 ± 1.56</a:t>
                      </a:r>
                      <a:endParaRPr lang="zh-CN" sz="1600" i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2.23 ± 1.03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52298653"/>
                  </a:ext>
                </a:extLst>
              </a:tr>
              <a:tr h="33490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total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1.88 ± 0.83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1.69 ± 0.74</a:t>
                      </a:r>
                      <a:endParaRPr lang="zh-CN" sz="1600" b="1" i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2.07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±</a:t>
                      </a: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0.91  </a:t>
                      </a:r>
                      <a:endParaRPr lang="zh-CN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29580709"/>
                  </a:ext>
                </a:extLst>
              </a:tr>
            </a:tbl>
          </a:graphicData>
        </a:graphic>
      </p:graphicFrame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686B03A2-3AC9-44D0-BD5A-90F2D42B7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130673"/>
              </p:ext>
            </p:extLst>
          </p:nvPr>
        </p:nvGraphicFramePr>
        <p:xfrm>
          <a:off x="104775" y="4136031"/>
          <a:ext cx="482282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952">
                  <a:extLst>
                    <a:ext uri="{9D8B030D-6E8A-4147-A177-3AD203B41FA5}">
                      <a16:colId xmlns:a16="http://schemas.microsoft.com/office/drawing/2014/main" val="3788658112"/>
                    </a:ext>
                  </a:extLst>
                </a:gridCol>
                <a:gridCol w="1127782">
                  <a:extLst>
                    <a:ext uri="{9D8B030D-6E8A-4147-A177-3AD203B41FA5}">
                      <a16:colId xmlns:a16="http://schemas.microsoft.com/office/drawing/2014/main" val="1450960692"/>
                    </a:ext>
                  </a:extLst>
                </a:gridCol>
                <a:gridCol w="1182797">
                  <a:extLst>
                    <a:ext uri="{9D8B030D-6E8A-4147-A177-3AD203B41FA5}">
                      <a16:colId xmlns:a16="http://schemas.microsoft.com/office/drawing/2014/main" val="4213716123"/>
                    </a:ext>
                  </a:extLst>
                </a:gridCol>
                <a:gridCol w="1392294">
                  <a:extLst>
                    <a:ext uri="{9D8B030D-6E8A-4147-A177-3AD203B41FA5}">
                      <a16:colId xmlns:a16="http://schemas.microsoft.com/office/drawing/2014/main" val="498981083"/>
                    </a:ext>
                  </a:extLst>
                </a:gridCol>
              </a:tblGrid>
              <a:tr h="334942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Landmarks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U-Net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Res U-Net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Dense U-Net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48606834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2.50 ± 1.04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2.18 ± 0.96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2.6 ± 1.06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69661701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ANS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1.59 ± 0.81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1.86 ± 0.75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1.92 ± 0.43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45400035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3.76± 1.85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4.18 ± 2.16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3.19 ± 1.54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79286239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Gnathion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 ± 0.43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1.64 ± 0.56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2.25 ± 0.86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82566908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IF  left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1.83 ± 0.66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1.82 ± 1.03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2.04 ± 0.79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94430892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IF  right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2.95 ± 1.37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3.28 ± 1.56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2.43 ± 0.99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52298653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total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2.27 ± 0.96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2.49 </a:t>
                      </a: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 1.22 </a:t>
                      </a:r>
                      <a:endParaRPr lang="zh-CN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2.40 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 0.98</a:t>
                      </a: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</a:t>
                      </a:r>
                      <a:endParaRPr lang="zh-CN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29580709"/>
                  </a:ext>
                </a:extLst>
              </a:tr>
            </a:tbl>
          </a:graphicData>
        </a:graphic>
      </p:graphicFrame>
      <p:graphicFrame>
        <p:nvGraphicFramePr>
          <p:cNvPr id="16" name="表格 4">
            <a:extLst>
              <a:ext uri="{FF2B5EF4-FFF2-40B4-BE49-F238E27FC236}">
                <a16:creationId xmlns:a16="http://schemas.microsoft.com/office/drawing/2014/main" id="{82710AC0-6AC0-46B1-8BD7-2763C480B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43645"/>
              </p:ext>
            </p:extLst>
          </p:nvPr>
        </p:nvGraphicFramePr>
        <p:xfrm>
          <a:off x="6678295" y="769671"/>
          <a:ext cx="482282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952">
                  <a:extLst>
                    <a:ext uri="{9D8B030D-6E8A-4147-A177-3AD203B41FA5}">
                      <a16:colId xmlns:a16="http://schemas.microsoft.com/office/drawing/2014/main" val="3788658112"/>
                    </a:ext>
                  </a:extLst>
                </a:gridCol>
                <a:gridCol w="1127782">
                  <a:extLst>
                    <a:ext uri="{9D8B030D-6E8A-4147-A177-3AD203B41FA5}">
                      <a16:colId xmlns:a16="http://schemas.microsoft.com/office/drawing/2014/main" val="1450960692"/>
                    </a:ext>
                  </a:extLst>
                </a:gridCol>
                <a:gridCol w="1182797">
                  <a:extLst>
                    <a:ext uri="{9D8B030D-6E8A-4147-A177-3AD203B41FA5}">
                      <a16:colId xmlns:a16="http://schemas.microsoft.com/office/drawing/2014/main" val="4213716123"/>
                    </a:ext>
                  </a:extLst>
                </a:gridCol>
                <a:gridCol w="1392294">
                  <a:extLst>
                    <a:ext uri="{9D8B030D-6E8A-4147-A177-3AD203B41FA5}">
                      <a16:colId xmlns:a16="http://schemas.microsoft.com/office/drawing/2014/main" val="498981083"/>
                    </a:ext>
                  </a:extLst>
                </a:gridCol>
              </a:tblGrid>
              <a:tr h="334942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Landmarks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U-Net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Res U-Net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Dense U-Net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48606834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2.45 ± 0.96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1.50 ± 0.69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1.72 ± 0.60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69661701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ANS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1.23 ± 0.25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1.28 ± 0.33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1.20 ± 0.53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45400035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B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1.75± 0.73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2.05 ± 0.71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3.33 ± 1.68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79286239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Gnathion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1.80 ± 0.84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 ± 0.23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1.75 ± 0.82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82566908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IF  left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1.82 ± 0.92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2.00 ± 1.04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1.85 ± 0.88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94430892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IF  right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2.82 ± 1.43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3.38 ± 1.56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2.21 ± 0.92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52298653"/>
                  </a:ext>
                </a:extLst>
              </a:tr>
              <a:tr h="3299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total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1.97 ± 0.92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1.89 ± 0.84</a:t>
                      </a:r>
                      <a:endParaRPr lang="zh-CN" sz="16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2.01 </a:t>
                      </a: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 0.86</a:t>
                      </a: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</a:t>
                      </a:r>
                      <a:endParaRPr lang="zh-CN" sz="16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29580709"/>
                  </a:ext>
                </a:extLst>
              </a:tr>
            </a:tbl>
          </a:graphicData>
        </a:graphic>
      </p:graphicFrame>
      <p:sp>
        <p:nvSpPr>
          <p:cNvPr id="17" name="箭头: 下 16">
            <a:extLst>
              <a:ext uri="{FF2B5EF4-FFF2-40B4-BE49-F238E27FC236}">
                <a16:creationId xmlns:a16="http://schemas.microsoft.com/office/drawing/2014/main" id="{0FB2CEBF-965F-4BBA-9FCF-9250930B77C6}"/>
              </a:ext>
            </a:extLst>
          </p:cNvPr>
          <p:cNvSpPr/>
          <p:nvPr/>
        </p:nvSpPr>
        <p:spPr>
          <a:xfrm rot="16200000">
            <a:off x="5672318" y="1777694"/>
            <a:ext cx="226315" cy="787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926122D0-FE88-422C-9568-B0E188275564}"/>
              </a:ext>
            </a:extLst>
          </p:cNvPr>
          <p:cNvSpPr/>
          <p:nvPr/>
        </p:nvSpPr>
        <p:spPr>
          <a:xfrm>
            <a:off x="2289874" y="3632480"/>
            <a:ext cx="226313" cy="297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C005E842-1F8B-4FBC-9A77-106A68BFD127}"/>
              </a:ext>
            </a:extLst>
          </p:cNvPr>
          <p:cNvSpPr txBox="1">
            <a:spLocks/>
          </p:cNvSpPr>
          <p:nvPr/>
        </p:nvSpPr>
        <p:spPr>
          <a:xfrm>
            <a:off x="2516187" y="3632481"/>
            <a:ext cx="2777173" cy="3937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+mn-lt"/>
              </a:rPr>
              <a:t>with segmentation</a:t>
            </a:r>
            <a:endParaRPr lang="zh-CN" altLang="en-US" sz="2400" dirty="0">
              <a:latin typeface="+mn-lt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C97DEADC-5A9E-4579-999F-BD4207CD2E6E}"/>
              </a:ext>
            </a:extLst>
          </p:cNvPr>
          <p:cNvSpPr txBox="1">
            <a:spLocks/>
          </p:cNvSpPr>
          <p:nvPr/>
        </p:nvSpPr>
        <p:spPr>
          <a:xfrm>
            <a:off x="5049520" y="1734423"/>
            <a:ext cx="1910080" cy="101823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+mn-lt"/>
              </a:rPr>
              <a:t>       with </a:t>
            </a:r>
          </a:p>
          <a:p>
            <a:endParaRPr lang="en-US" altLang="zh-CN" sz="2400" dirty="0">
              <a:latin typeface="+mn-lt"/>
            </a:endParaRPr>
          </a:p>
          <a:p>
            <a:r>
              <a:rPr lang="en-US" altLang="zh-CN" sz="2400" dirty="0">
                <a:latin typeface="+mn-lt"/>
              </a:rPr>
              <a:t>reorientation</a:t>
            </a:r>
            <a:endParaRPr lang="zh-CN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247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3B385-7141-4997-9834-0A40DF7E69F0}"/>
              </a:ext>
            </a:extLst>
          </p:cNvPr>
          <p:cNvSpPr txBox="1">
            <a:spLocks/>
          </p:cNvSpPr>
          <p:nvPr/>
        </p:nvSpPr>
        <p:spPr>
          <a:xfrm>
            <a:off x="1004068" y="116107"/>
            <a:ext cx="10515600" cy="11487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965EE7C-99BD-4680-9F92-9C40D74AE375}"/>
              </a:ext>
            </a:extLst>
          </p:cNvPr>
          <p:cNvSpPr txBox="1">
            <a:spLocks/>
          </p:cNvSpPr>
          <p:nvPr/>
        </p:nvSpPr>
        <p:spPr>
          <a:xfrm>
            <a:off x="1281932" y="3926277"/>
            <a:ext cx="8837428" cy="1011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For both segmentation mask, </a:t>
            </a:r>
            <a:r>
              <a:rPr lang="en-US" altLang="zh-CN" sz="2400" dirty="0">
                <a:solidFill>
                  <a:srgbClr val="FF0000"/>
                </a:solidFill>
              </a:rPr>
              <a:t>3D Dense U-Net </a:t>
            </a:r>
            <a:r>
              <a:rPr lang="en-US" altLang="zh-CN" sz="2400" dirty="0"/>
              <a:t>achieved the best performance, slightly better than 3D Res U-Net and 3D U-Net. </a:t>
            </a:r>
          </a:p>
          <a:p>
            <a:endParaRPr lang="en-US" altLang="zh-CN" sz="240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9D871F4-4F9D-4F78-8807-8D97A0E0C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63321"/>
              </p:ext>
            </p:extLst>
          </p:nvPr>
        </p:nvGraphicFramePr>
        <p:xfrm>
          <a:off x="1542548" y="1610924"/>
          <a:ext cx="808736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3749569148"/>
                    </a:ext>
                  </a:extLst>
                </a:gridCol>
                <a:gridCol w="1872298">
                  <a:extLst>
                    <a:ext uri="{9D8B030D-6E8A-4147-A177-3AD203B41FA5}">
                      <a16:colId xmlns:a16="http://schemas.microsoft.com/office/drawing/2014/main" val="2188711030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423267950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329782960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4183918895"/>
                    </a:ext>
                  </a:extLst>
                </a:gridCol>
              </a:tblGrid>
              <a:tr h="286957">
                <a:tc>
                  <a:txBody>
                    <a:bodyPr/>
                    <a:lstStyle/>
                    <a:p>
                      <a:r>
                        <a:rPr lang="en-US" altLang="zh-CN" dirty="0"/>
                        <a:t>Bones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Metrics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U-Net</a:t>
                      </a:r>
                      <a:endParaRPr lang="zh-CN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Res U-Net</a:t>
                      </a:r>
                      <a:endParaRPr lang="zh-CN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635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3D Dense U-Net</a:t>
                      </a:r>
                      <a:endParaRPr lang="zh-CN" sz="24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3543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800" dirty="0"/>
                        <a:t>Mandible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Pixel 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0.994</a:t>
                      </a:r>
                      <a:endParaRPr lang="zh-CN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0.995</a:t>
                      </a:r>
                      <a:endParaRPr lang="zh-CN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0.995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212332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Dice coefficient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0.903</a:t>
                      </a:r>
                      <a:endParaRPr lang="zh-CN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1905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0.903                                  </a:t>
                      </a:r>
                      <a:endParaRPr lang="zh-CN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0.903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5806387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800" dirty="0"/>
                        <a:t>Upper skull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Pixel 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0.990</a:t>
                      </a:r>
                      <a:endParaRPr lang="zh-CN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0.990</a:t>
                      </a:r>
                      <a:endParaRPr lang="zh-CN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0.991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181596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Dice coefficient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0.899</a:t>
                      </a:r>
                      <a:endParaRPr lang="zh-CN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1905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0.900                                   </a:t>
                      </a:r>
                      <a:endParaRPr lang="zh-CN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0.901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9370176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D6CAAA3-F50C-4C01-8FC2-BE4117624A90}"/>
              </a:ext>
            </a:extLst>
          </p:cNvPr>
          <p:cNvSpPr/>
          <p:nvPr/>
        </p:nvSpPr>
        <p:spPr>
          <a:xfrm>
            <a:off x="2243977" y="1037763"/>
            <a:ext cx="7129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By </a:t>
            </a:r>
            <a:r>
              <a:rPr lang="en-US" altLang="zh-CN" sz="2000" dirty="0">
                <a:solidFill>
                  <a:srgbClr val="FF0000"/>
                </a:solidFill>
              </a:rPr>
              <a:t>multi-task learning </a:t>
            </a:r>
            <a:r>
              <a:rPr lang="en-US" altLang="zh-CN" sz="2000" dirty="0"/>
              <a:t>we also segment the skulls in the meantime </a:t>
            </a:r>
            <a:endParaRPr lang="zh-CN" altLang="en-US" sz="20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7CEF556-36B5-4F6E-AC47-B4D0291FB338}"/>
              </a:ext>
            </a:extLst>
          </p:cNvPr>
          <p:cNvSpPr txBox="1">
            <a:spLocks/>
          </p:cNvSpPr>
          <p:nvPr/>
        </p:nvSpPr>
        <p:spPr>
          <a:xfrm>
            <a:off x="1281932" y="5123249"/>
            <a:ext cx="8837428" cy="1011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Segmentation performance for </a:t>
            </a:r>
            <a:r>
              <a:rPr lang="en-US" altLang="zh-CN" sz="2400" u="sng" dirty="0"/>
              <a:t>mandible</a:t>
            </a:r>
            <a:r>
              <a:rPr lang="en-US" altLang="zh-CN" sz="2400" dirty="0"/>
              <a:t> was slightly better than </a:t>
            </a:r>
            <a:r>
              <a:rPr lang="en-US" altLang="zh-CN" sz="2400" u="sng" dirty="0"/>
              <a:t>upper skull</a:t>
            </a:r>
            <a:r>
              <a:rPr lang="en-US" altLang="zh-CN" sz="2400" dirty="0"/>
              <a:t>.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8541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2F7F0-466C-4691-B550-4674327C20A2}"/>
              </a:ext>
            </a:extLst>
          </p:cNvPr>
          <p:cNvSpPr txBox="1">
            <a:spLocks/>
          </p:cNvSpPr>
          <p:nvPr/>
        </p:nvSpPr>
        <p:spPr>
          <a:xfrm>
            <a:off x="912628" y="195314"/>
            <a:ext cx="10515600" cy="11487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5001AC5-68B4-4B06-A3A0-B26F85178A76}"/>
              </a:ext>
            </a:extLst>
          </p:cNvPr>
          <p:cNvSpPr txBox="1">
            <a:spLocks/>
          </p:cNvSpPr>
          <p:nvPr/>
        </p:nvSpPr>
        <p:spPr>
          <a:xfrm>
            <a:off x="330200" y="1199424"/>
            <a:ext cx="11544300" cy="5264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 preliminary results, guidance of segmentation and reorientation don’t help landmarks localization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Landmarking error with </a:t>
            </a:r>
            <a:r>
              <a:rPr lang="en-US" altLang="zh-CN" u="sng" dirty="0"/>
              <a:t>1.67 ± 0.74 </a:t>
            </a:r>
            <a:r>
              <a:rPr lang="en-US" altLang="zh-CN" dirty="0"/>
              <a:t>mm and segmentation performance with pixel accuracy of 99% still show the overwhelming power of deep learning based method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3D Res U-Net seems the most suitable model so far but it will still be checked afterwards.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Font typeface="Arial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13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6EC28-45C7-45B9-A638-F785B435EA89}"/>
              </a:ext>
            </a:extLst>
          </p:cNvPr>
          <p:cNvSpPr txBox="1">
            <a:spLocks/>
          </p:cNvSpPr>
          <p:nvPr/>
        </p:nvSpPr>
        <p:spPr>
          <a:xfrm>
            <a:off x="909320" y="100965"/>
            <a:ext cx="9829800" cy="9150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Computation facilities  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98413-8EE6-489A-8E59-E58BB403AFE3}"/>
              </a:ext>
            </a:extLst>
          </p:cNvPr>
          <p:cNvSpPr txBox="1">
            <a:spLocks/>
          </p:cNvSpPr>
          <p:nvPr/>
        </p:nvSpPr>
        <p:spPr>
          <a:xfrm>
            <a:off x="3976635" y="1421541"/>
            <a:ext cx="7677889" cy="22115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3000" dirty="0"/>
              <a:t>Cluster : Bio-fractal</a:t>
            </a:r>
          </a:p>
          <a:p>
            <a:endParaRPr lang="en-GB" altLang="zh-CN" sz="3000" dirty="0"/>
          </a:p>
          <a:p>
            <a:r>
              <a:rPr lang="en-GB" altLang="zh-CN" sz="3000" dirty="0"/>
              <a:t>Memory: 128 GB</a:t>
            </a:r>
          </a:p>
          <a:p>
            <a:endParaRPr lang="en-GB" altLang="zh-CN" sz="3000" dirty="0"/>
          </a:p>
          <a:p>
            <a:r>
              <a:rPr lang="en-GB" altLang="zh-CN" sz="3000" dirty="0"/>
              <a:t>CPU :</a:t>
            </a:r>
            <a:r>
              <a:rPr lang="it-IT" altLang="zh-CN" dirty="0"/>
              <a:t>AMD Ryzen 9 3900X 12-Core Processor</a:t>
            </a:r>
          </a:p>
          <a:p>
            <a:endParaRPr lang="en-GB" altLang="zh-CN" sz="3000" dirty="0"/>
          </a:p>
          <a:p>
            <a:r>
              <a:rPr lang="en-GB" altLang="zh-CN" sz="3000" dirty="0"/>
              <a:t>GPU:</a:t>
            </a:r>
            <a:r>
              <a:rPr lang="en-US" altLang="zh-CN" sz="3000" dirty="0"/>
              <a:t>NVIDIA RTX TITAN 24 GB*2</a:t>
            </a:r>
          </a:p>
          <a:p>
            <a:endParaRPr lang="en-US" altLang="zh-CN" sz="3000" dirty="0"/>
          </a:p>
          <a:p>
            <a:endParaRPr lang="en-US" altLang="zh-CN" sz="3000" dirty="0"/>
          </a:p>
          <a:p>
            <a:endParaRPr lang="en-GB" altLang="zh-CN" sz="3000" dirty="0"/>
          </a:p>
        </p:txBody>
      </p:sp>
      <p:pic>
        <p:nvPicPr>
          <p:cNvPr id="5" name="Graphique 4" descr="Engrenages">
            <a:extLst>
              <a:ext uri="{FF2B5EF4-FFF2-40B4-BE49-F238E27FC236}">
                <a16:creationId xmlns:a16="http://schemas.microsoft.com/office/drawing/2014/main" id="{CE4C96CC-7832-491B-B4B8-02AA94467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21541"/>
            <a:ext cx="4114553" cy="411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7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863B8-E695-4130-9EE9-7E1A90503081}"/>
              </a:ext>
            </a:extLst>
          </p:cNvPr>
          <p:cNvSpPr txBox="1">
            <a:spLocks/>
          </p:cNvSpPr>
          <p:nvPr/>
        </p:nvSpPr>
        <p:spPr>
          <a:xfrm>
            <a:off x="912628" y="195314"/>
            <a:ext cx="10515600" cy="11487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08D39-D7BB-4076-9557-28E6F3C46AE3}"/>
              </a:ext>
            </a:extLst>
          </p:cNvPr>
          <p:cNvSpPr txBox="1">
            <a:spLocks/>
          </p:cNvSpPr>
          <p:nvPr/>
        </p:nvSpPr>
        <p:spPr>
          <a:xfrm>
            <a:off x="330200" y="1646464"/>
            <a:ext cx="11544300" cy="964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Our test will be extended to the whole dataset.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Higher resolution of images could be used.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Hyperparameters optimization will be done with better facility.</a:t>
            </a:r>
          </a:p>
          <a:p>
            <a:pPr marL="0" indent="0">
              <a:buFont typeface="Arial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9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CD5F5E-1E1B-44F8-9FB2-D0E50189F7F5}"/>
              </a:ext>
            </a:extLst>
          </p:cNvPr>
          <p:cNvSpPr txBox="1"/>
          <p:nvPr/>
        </p:nvSpPr>
        <p:spPr>
          <a:xfrm>
            <a:off x="1071880" y="220281"/>
            <a:ext cx="435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Skull anatomy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235845-DEEF-4868-BC2D-C2B51405C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47" y="1124655"/>
            <a:ext cx="5538579" cy="45370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FB79C1-800D-41E6-BA83-801D6F3F5F19}"/>
              </a:ext>
            </a:extLst>
          </p:cNvPr>
          <p:cNvSpPr/>
          <p:nvPr/>
        </p:nvSpPr>
        <p:spPr>
          <a:xfrm>
            <a:off x="0" y="6354671"/>
            <a:ext cx="12567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[1] “7.2skull-anatomyandphysiology.” Accessed June 11, 2020. https://opentextbc.ca/ </a:t>
            </a:r>
            <a:br>
              <a:rPr lang="en-US" altLang="zh-CN" sz="1200" dirty="0"/>
            </a:br>
            <a:r>
              <a:rPr lang="en-US" altLang="zh-CN" sz="1200" dirty="0"/>
              <a:t>[2]“Frankfurt plane </a:t>
            </a:r>
            <a:r>
              <a:rPr lang="en-US" altLang="zh-CN" sz="1200" dirty="0" err="1"/>
              <a:t>baidu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baike”Accessed</a:t>
            </a:r>
            <a:r>
              <a:rPr lang="en-US" altLang="zh-CN" sz="1200" dirty="0"/>
              <a:t> June 11, 2020. https://baike.baidu.com/.</a:t>
            </a:r>
            <a:endParaRPr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2523D9-DFF7-4F59-BA71-D3BCAD5096E5}"/>
              </a:ext>
            </a:extLst>
          </p:cNvPr>
          <p:cNvSpPr txBox="1"/>
          <p:nvPr/>
        </p:nvSpPr>
        <p:spPr>
          <a:xfrm>
            <a:off x="6283960" y="5259479"/>
            <a:ext cx="544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Frankfurt horizontal plane (FH) </a:t>
            </a:r>
            <a:br>
              <a:rPr lang="en-US" altLang="zh-CN" sz="2400" dirty="0">
                <a:solidFill>
                  <a:srgbClr val="FF0000"/>
                </a:solidFill>
              </a:rPr>
            </a:br>
            <a:r>
              <a:rPr lang="en-US" altLang="zh-CN" sz="2400" dirty="0"/>
              <a:t>used clinically to assist in head positioning. </a:t>
            </a:r>
          </a:p>
          <a:p>
            <a:pPr algn="just"/>
            <a:endParaRPr lang="zh-CN" altLang="en-US" sz="2400" u="sng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9094858-FE2A-4E38-8E26-BC24692FD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550" y="999063"/>
            <a:ext cx="4727839" cy="4177746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49B2238-F4D0-4532-B049-242C224E5694}"/>
              </a:ext>
            </a:extLst>
          </p:cNvPr>
          <p:cNvCxnSpPr>
            <a:cxnSpLocks/>
          </p:cNvCxnSpPr>
          <p:nvPr/>
        </p:nvCxnSpPr>
        <p:spPr>
          <a:xfrm>
            <a:off x="9471516" y="3528716"/>
            <a:ext cx="495866" cy="72378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9F215FD-F3A6-43C1-B49B-72633ED75F0E}"/>
              </a:ext>
            </a:extLst>
          </p:cNvPr>
          <p:cNvCxnSpPr>
            <a:cxnSpLocks/>
          </p:cNvCxnSpPr>
          <p:nvPr/>
        </p:nvCxnSpPr>
        <p:spPr>
          <a:xfrm flipH="1">
            <a:off x="7109634" y="3485262"/>
            <a:ext cx="845891" cy="7211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E6524385-4F5F-48C5-9ED9-3DF534CC9C63}"/>
              </a:ext>
            </a:extLst>
          </p:cNvPr>
          <p:cNvSpPr/>
          <p:nvPr/>
        </p:nvSpPr>
        <p:spPr>
          <a:xfrm>
            <a:off x="9392701" y="3458456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1031765-FB65-400F-9CAB-41CFC6D5FB94}"/>
              </a:ext>
            </a:extLst>
          </p:cNvPr>
          <p:cNvSpPr/>
          <p:nvPr/>
        </p:nvSpPr>
        <p:spPr>
          <a:xfrm>
            <a:off x="7894565" y="3403725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C5570F-9BD0-4752-8CAA-8E916ACE34E6}"/>
              </a:ext>
            </a:extLst>
          </p:cNvPr>
          <p:cNvSpPr txBox="1"/>
          <p:nvPr/>
        </p:nvSpPr>
        <p:spPr>
          <a:xfrm>
            <a:off x="6096000" y="4321479"/>
            <a:ext cx="172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Orbital left</a:t>
            </a:r>
            <a:endParaRPr lang="zh-CN" altLang="en-US" sz="2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1AF0DE2-DEA5-446C-AE9A-2977BF5D1993}"/>
              </a:ext>
            </a:extLst>
          </p:cNvPr>
          <p:cNvSpPr txBox="1"/>
          <p:nvPr/>
        </p:nvSpPr>
        <p:spPr>
          <a:xfrm>
            <a:off x="9453661" y="4252989"/>
            <a:ext cx="239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err="1"/>
              <a:t>Porion</a:t>
            </a:r>
            <a:r>
              <a:rPr lang="en-US" altLang="zh-CN" sz="2400" dirty="0"/>
              <a:t> left/right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3836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22" grpId="0" animBg="1"/>
      <p:bldP spid="42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67493-CD9A-4B89-BC07-AED42B375D43}"/>
              </a:ext>
            </a:extLst>
          </p:cNvPr>
          <p:cNvSpPr txBox="1">
            <a:spLocks/>
          </p:cNvSpPr>
          <p:nvPr/>
        </p:nvSpPr>
        <p:spPr>
          <a:xfrm>
            <a:off x="1007109" y="147228"/>
            <a:ext cx="4660043" cy="7305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Cephalometry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948E0E-2BC3-43EC-97E8-CA8369AD9800}"/>
              </a:ext>
            </a:extLst>
          </p:cNvPr>
          <p:cNvSpPr txBox="1">
            <a:spLocks/>
          </p:cNvSpPr>
          <p:nvPr/>
        </p:nvSpPr>
        <p:spPr>
          <a:xfrm>
            <a:off x="347133" y="954479"/>
            <a:ext cx="11538990" cy="49490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What is cephalometry?</a:t>
            </a:r>
          </a:p>
          <a:p>
            <a:pPr marL="0" indent="0">
              <a:buNone/>
            </a:pPr>
            <a:r>
              <a:rPr lang="en-US" altLang="zh-CN" dirty="0"/>
              <a:t>The study and measurement of the skull including different landmarks and several angles.</a:t>
            </a:r>
            <a:endParaRPr lang="en-US" altLang="zh-CN" u="sng" dirty="0"/>
          </a:p>
          <a:p>
            <a:r>
              <a:rPr lang="en-US" altLang="zh-CN" b="1" dirty="0"/>
              <a:t>Why we need that?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In clinical contexts, quantified landmarks and angles measures the deformity of patients and helps diagnosis for orthodontists and </a:t>
            </a:r>
            <a:r>
              <a:rPr lang="en-US" altLang="zh-CN"/>
              <a:t>maxillofacial surgeons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E8B451-A140-4633-9FD1-3242B616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3669166"/>
            <a:ext cx="2756092" cy="2873874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2CA0B578-647F-4892-A2C8-F7E4219C0FC5}"/>
              </a:ext>
            </a:extLst>
          </p:cNvPr>
          <p:cNvSpPr/>
          <p:nvPr/>
        </p:nvSpPr>
        <p:spPr>
          <a:xfrm>
            <a:off x="885190" y="4053840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78B9045-CF3A-473C-8874-74FE152F17F7}"/>
              </a:ext>
            </a:extLst>
          </p:cNvPr>
          <p:cNvSpPr/>
          <p:nvPr/>
        </p:nvSpPr>
        <p:spPr>
          <a:xfrm rot="15357973">
            <a:off x="1935928" y="6198779"/>
            <a:ext cx="114751" cy="1302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B181522-73BC-4715-871E-D642C2680F4C}"/>
              </a:ext>
            </a:extLst>
          </p:cNvPr>
          <p:cNvSpPr/>
          <p:nvPr/>
        </p:nvSpPr>
        <p:spPr>
          <a:xfrm>
            <a:off x="2358390" y="4003040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45023EC-08E3-4229-91DF-E78E752F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778" y="3898472"/>
            <a:ext cx="5233987" cy="2436908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5D8AD70-B616-4350-97A3-6C9434F94673}"/>
              </a:ext>
            </a:extLst>
          </p:cNvPr>
          <p:cNvCxnSpPr>
            <a:cxnSpLocks/>
          </p:cNvCxnSpPr>
          <p:nvPr/>
        </p:nvCxnSpPr>
        <p:spPr>
          <a:xfrm flipV="1">
            <a:off x="954407" y="4053840"/>
            <a:ext cx="1473200" cy="508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580FFAA-02FD-40A8-876E-E737B826008D}"/>
              </a:ext>
            </a:extLst>
          </p:cNvPr>
          <p:cNvCxnSpPr>
            <a:cxnSpLocks/>
          </p:cNvCxnSpPr>
          <p:nvPr/>
        </p:nvCxnSpPr>
        <p:spPr>
          <a:xfrm flipH="1">
            <a:off x="2011919" y="4089761"/>
            <a:ext cx="395045" cy="219927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B681635-4F35-4B9C-9C41-88E3EBA5ED94}"/>
              </a:ext>
            </a:extLst>
          </p:cNvPr>
          <p:cNvCxnSpPr/>
          <p:nvPr/>
        </p:nvCxnSpPr>
        <p:spPr>
          <a:xfrm>
            <a:off x="3241040" y="5189400"/>
            <a:ext cx="208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43D1E85A-42AC-499F-A00D-025DFF618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357" y="5266080"/>
            <a:ext cx="1304925" cy="3143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2AF7C4F-0CF5-4688-9691-21E22D3B6D59}"/>
              </a:ext>
            </a:extLst>
          </p:cNvPr>
          <p:cNvSpPr/>
          <p:nvPr/>
        </p:nvSpPr>
        <p:spPr>
          <a:xfrm>
            <a:off x="-40640" y="6439208"/>
            <a:ext cx="1042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200" dirty="0"/>
              <a:t>[3] “orthodontie de l'enfant et du jeune adulte -tome 2.” Accessed June 15, 2020. https://www.elsevier-masson.fr/ </a:t>
            </a:r>
            <a:br>
              <a:rPr lang="fr-FR" altLang="zh-CN" sz="1200" dirty="0"/>
            </a:br>
            <a:r>
              <a:rPr lang="fr-FR" altLang="zh-CN" sz="1200" dirty="0"/>
              <a:t>[4]</a:t>
            </a:r>
            <a:r>
              <a:rPr lang="en-US" altLang="zh-CN" sz="1200" dirty="0"/>
              <a:t> “Orthognathic surgery.” In Wikipedia, February 29, 2020. https://en.wikipedia.org/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49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84762E-1834-4BBC-B57A-4337C5ADEC15}"/>
              </a:ext>
            </a:extLst>
          </p:cNvPr>
          <p:cNvSpPr txBox="1"/>
          <p:nvPr/>
        </p:nvSpPr>
        <p:spPr>
          <a:xfrm>
            <a:off x="1071879" y="220281"/>
            <a:ext cx="7427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Medical imaging for cephalometry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0F7309-0D28-4524-A62C-5842E560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649" y="1248393"/>
            <a:ext cx="3362960" cy="19698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91F457-D35F-40B9-BEA5-8A1B319F843D}"/>
              </a:ext>
            </a:extLst>
          </p:cNvPr>
          <p:cNvSpPr txBox="1"/>
          <p:nvPr/>
        </p:nvSpPr>
        <p:spPr>
          <a:xfrm>
            <a:off x="606390" y="1482367"/>
            <a:ext cx="7308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/>
              <a:t>2D imaging: Lateral cephalogram</a:t>
            </a:r>
            <a:br>
              <a:rPr lang="en-US" altLang="zh-CN" sz="3000" b="1" dirty="0"/>
            </a:br>
            <a:endParaRPr lang="en-US" altLang="zh-CN" sz="3000" b="1" dirty="0"/>
          </a:p>
          <a:p>
            <a:r>
              <a:rPr lang="en-US" altLang="zh-CN" sz="2400" dirty="0"/>
              <a:t>Drawback: prone to superimposition of bilateral structure</a:t>
            </a:r>
          </a:p>
          <a:p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283756-64B5-47A4-BDD9-97FD9B70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129" y="3906883"/>
            <a:ext cx="3810000" cy="1733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098DD2-2BC6-4C22-B46A-BBF7E8874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944" y="3871938"/>
            <a:ext cx="1968866" cy="176849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EB98005-85A7-4A26-ACC8-06D55B934FC7}"/>
              </a:ext>
            </a:extLst>
          </p:cNvPr>
          <p:cNvSpPr/>
          <p:nvPr/>
        </p:nvSpPr>
        <p:spPr>
          <a:xfrm>
            <a:off x="0" y="6406886"/>
            <a:ext cx="12095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200" dirty="0"/>
              <a:t>[5] </a:t>
            </a:r>
            <a:r>
              <a:rPr lang="en-US" altLang="zh-CN" sz="1200" dirty="0"/>
              <a:t>“Discovery CT750 HD | GE Healthcare.” Accessed June 11, 2020. https://www.gehealthcare.com/courses/discovery-ct750-hd.</a:t>
            </a:r>
          </a:p>
          <a:p>
            <a:r>
              <a:rPr lang="fr-FR" altLang="zh-CN" sz="1200" dirty="0"/>
              <a:t>[6]</a:t>
            </a:r>
            <a:r>
              <a:rPr lang="en-US" altLang="zh-CN" sz="1200" dirty="0"/>
              <a:t> “Dental CBCT Scanner - All Medical Device Manufacturers - Videos.” Accessed June 11, 2020. https://www.medicalexpo.com/medical-manufacturer/dental-cbct-scanner-28330.html.</a:t>
            </a:r>
            <a:endParaRPr lang="zh-CN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25D6B0-295F-411B-8D04-EBB89B6142BE}"/>
              </a:ext>
            </a:extLst>
          </p:cNvPr>
          <p:cNvSpPr/>
          <p:nvPr/>
        </p:nvSpPr>
        <p:spPr>
          <a:xfrm>
            <a:off x="606391" y="407749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000" b="1" dirty="0"/>
              <a:t>3D imaging: CT/ CBCT</a:t>
            </a:r>
            <a:br>
              <a:rPr lang="en-US" altLang="zh-CN" sz="3000" b="1" dirty="0"/>
            </a:br>
            <a:endParaRPr lang="en-US" altLang="zh-CN" sz="3000" b="1" dirty="0"/>
          </a:p>
          <a:p>
            <a:r>
              <a:rPr lang="en-US" altLang="zh-CN" sz="2400" dirty="0"/>
              <a:t>Drawback: high radiation/ no calibration</a:t>
            </a:r>
          </a:p>
        </p:txBody>
      </p:sp>
    </p:spTree>
    <p:extLst>
      <p:ext uri="{BB962C8B-B14F-4D97-AF65-F5344CB8AC3E}">
        <p14:creationId xmlns:p14="http://schemas.microsoft.com/office/powerpoint/2010/main" val="284036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1D6E7-AB6D-44EB-A74B-EF0A4661E812}"/>
              </a:ext>
            </a:extLst>
          </p:cNvPr>
          <p:cNvSpPr txBox="1">
            <a:spLocks/>
          </p:cNvSpPr>
          <p:nvPr/>
        </p:nvSpPr>
        <p:spPr>
          <a:xfrm>
            <a:off x="1086940" y="125410"/>
            <a:ext cx="8620760" cy="9604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 Landmarks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491395-7637-4641-B286-33953D51F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844"/>
            <a:ext cx="11734582" cy="4942554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CEB7D86-FE27-476F-B097-2B12FD38DB37}"/>
              </a:ext>
            </a:extLst>
          </p:cNvPr>
          <p:cNvSpPr/>
          <p:nvPr/>
        </p:nvSpPr>
        <p:spPr>
          <a:xfrm>
            <a:off x="8024750" y="238926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7CFA0C7-DBA1-4B91-A92E-0ECCFD35A0AF}"/>
              </a:ext>
            </a:extLst>
          </p:cNvPr>
          <p:cNvSpPr/>
          <p:nvPr/>
        </p:nvSpPr>
        <p:spPr>
          <a:xfrm>
            <a:off x="7931660" y="3743486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FF90289-CBCE-46C3-A48A-21D5FABAD811}"/>
              </a:ext>
            </a:extLst>
          </p:cNvPr>
          <p:cNvSpPr/>
          <p:nvPr/>
        </p:nvSpPr>
        <p:spPr>
          <a:xfrm>
            <a:off x="7931660" y="397422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5B714DA-F6FA-495E-8E5E-DFEEB16707A8}"/>
              </a:ext>
            </a:extLst>
          </p:cNvPr>
          <p:cNvSpPr/>
          <p:nvPr/>
        </p:nvSpPr>
        <p:spPr>
          <a:xfrm>
            <a:off x="7931660" y="457366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7DF11C7-71FD-4163-8F6D-DCC2C7A8D8A1}"/>
              </a:ext>
            </a:extLst>
          </p:cNvPr>
          <p:cNvSpPr/>
          <p:nvPr/>
        </p:nvSpPr>
        <p:spPr>
          <a:xfrm>
            <a:off x="7919850" y="512230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090CA7-D6E6-46C2-9371-A0AA076E0E56}"/>
              </a:ext>
            </a:extLst>
          </p:cNvPr>
          <p:cNvSpPr/>
          <p:nvPr/>
        </p:nvSpPr>
        <p:spPr>
          <a:xfrm>
            <a:off x="7912990" y="540678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B14B793-A402-4586-A31F-5A13EF3700A9}"/>
              </a:ext>
            </a:extLst>
          </p:cNvPr>
          <p:cNvSpPr/>
          <p:nvPr/>
        </p:nvSpPr>
        <p:spPr>
          <a:xfrm>
            <a:off x="7902830" y="550838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D0DD32B-16C9-418A-83CA-1F87D7F9C765}"/>
              </a:ext>
            </a:extLst>
          </p:cNvPr>
          <p:cNvSpPr/>
          <p:nvPr/>
        </p:nvSpPr>
        <p:spPr>
          <a:xfrm>
            <a:off x="7919850" y="556934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5A72D27-1803-4E89-B465-3B7D50BA3EDB}"/>
              </a:ext>
            </a:extLst>
          </p:cNvPr>
          <p:cNvSpPr/>
          <p:nvPr/>
        </p:nvSpPr>
        <p:spPr>
          <a:xfrm>
            <a:off x="8603870" y="3428078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1F5B5C8-9DAE-465B-A448-A97F37ABC70D}"/>
              </a:ext>
            </a:extLst>
          </p:cNvPr>
          <p:cNvSpPr/>
          <p:nvPr/>
        </p:nvSpPr>
        <p:spPr>
          <a:xfrm>
            <a:off x="7333870" y="3384723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5605C9E-D240-45FC-A7BE-7A3259097EA3}"/>
              </a:ext>
            </a:extLst>
          </p:cNvPr>
          <p:cNvSpPr/>
          <p:nvPr/>
        </p:nvSpPr>
        <p:spPr>
          <a:xfrm>
            <a:off x="6978270" y="3236157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EF66574-5FF8-43BA-B9A5-793B847BBA66}"/>
              </a:ext>
            </a:extLst>
          </p:cNvPr>
          <p:cNvSpPr/>
          <p:nvPr/>
        </p:nvSpPr>
        <p:spPr>
          <a:xfrm>
            <a:off x="8979790" y="3283123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E0CE3A8-AF7E-46D4-8738-92FB93B0CC51}"/>
              </a:ext>
            </a:extLst>
          </p:cNvPr>
          <p:cNvSpPr/>
          <p:nvPr/>
        </p:nvSpPr>
        <p:spPr>
          <a:xfrm>
            <a:off x="8581900" y="5020707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47CDEFE-56FA-4B3A-AD9F-E23CCAEAF7A1}"/>
              </a:ext>
            </a:extLst>
          </p:cNvPr>
          <p:cNvSpPr/>
          <p:nvPr/>
        </p:nvSpPr>
        <p:spPr>
          <a:xfrm>
            <a:off x="7200140" y="4969907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F912622-2153-4755-BA5C-066CCCD9A283}"/>
              </a:ext>
            </a:extLst>
          </p:cNvPr>
          <p:cNvSpPr/>
          <p:nvPr/>
        </p:nvSpPr>
        <p:spPr>
          <a:xfrm>
            <a:off x="7760590" y="4586318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847D953-341F-4A3C-8489-E0B1958CD1BC}"/>
              </a:ext>
            </a:extLst>
          </p:cNvPr>
          <p:cNvSpPr/>
          <p:nvPr/>
        </p:nvSpPr>
        <p:spPr>
          <a:xfrm>
            <a:off x="8102730" y="4573667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9E372DD-99B0-4E92-B83A-2DDAD52A64C0}"/>
              </a:ext>
            </a:extLst>
          </p:cNvPr>
          <p:cNvSpPr/>
          <p:nvPr/>
        </p:nvSpPr>
        <p:spPr>
          <a:xfrm>
            <a:off x="3786380" y="4919107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2229DEE-D4F4-4BA3-BC52-2053D890DDB2}"/>
              </a:ext>
            </a:extLst>
          </p:cNvPr>
          <p:cNvSpPr/>
          <p:nvPr/>
        </p:nvSpPr>
        <p:spPr>
          <a:xfrm>
            <a:off x="5275400" y="5071507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398D710-334F-45A7-932B-24A457087009}"/>
              </a:ext>
            </a:extLst>
          </p:cNvPr>
          <p:cNvSpPr/>
          <p:nvPr/>
        </p:nvSpPr>
        <p:spPr>
          <a:xfrm>
            <a:off x="5361180" y="4421267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E2EDC7A-9DE8-49A4-A2EE-5083B3007CB5}"/>
              </a:ext>
            </a:extLst>
          </p:cNvPr>
          <p:cNvSpPr/>
          <p:nvPr/>
        </p:nvSpPr>
        <p:spPr>
          <a:xfrm>
            <a:off x="3288540" y="3598307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C651269-4A08-4B3B-975B-AE886AB8B98B}"/>
              </a:ext>
            </a:extLst>
          </p:cNvPr>
          <p:cNvSpPr/>
          <p:nvPr/>
        </p:nvSpPr>
        <p:spPr>
          <a:xfrm>
            <a:off x="5214440" y="3384723"/>
            <a:ext cx="121920" cy="10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DC94368-018E-4D5B-8317-BB60B87234E4}"/>
              </a:ext>
            </a:extLst>
          </p:cNvPr>
          <p:cNvSpPr/>
          <p:nvPr/>
        </p:nvSpPr>
        <p:spPr>
          <a:xfrm>
            <a:off x="5616830" y="2602600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DC3C971-2AA3-41D1-BC33-8ADC6E75711F}"/>
              </a:ext>
            </a:extLst>
          </p:cNvPr>
          <p:cNvSpPr/>
          <p:nvPr/>
        </p:nvSpPr>
        <p:spPr>
          <a:xfrm>
            <a:off x="5845321" y="3795729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A5A9B34-6E06-48D7-B7A4-6ED592A7C292}"/>
              </a:ext>
            </a:extLst>
          </p:cNvPr>
          <p:cNvSpPr/>
          <p:nvPr/>
        </p:nvSpPr>
        <p:spPr>
          <a:xfrm>
            <a:off x="5799710" y="399454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E235282-1B0E-46BD-9680-276006388817}"/>
              </a:ext>
            </a:extLst>
          </p:cNvPr>
          <p:cNvSpPr/>
          <p:nvPr/>
        </p:nvSpPr>
        <p:spPr>
          <a:xfrm>
            <a:off x="5952110" y="451270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195B399-34C7-450C-8279-F7526FD9D437}"/>
              </a:ext>
            </a:extLst>
          </p:cNvPr>
          <p:cNvSpPr/>
          <p:nvPr/>
        </p:nvSpPr>
        <p:spPr>
          <a:xfrm>
            <a:off x="5616830" y="502070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722282A-AF28-4856-A670-B4C9E7628A35}"/>
              </a:ext>
            </a:extLst>
          </p:cNvPr>
          <p:cNvSpPr/>
          <p:nvPr/>
        </p:nvSpPr>
        <p:spPr>
          <a:xfrm>
            <a:off x="5584700" y="530518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76E4A7D-9384-4704-BA58-446BA19B3CC7}"/>
              </a:ext>
            </a:extLst>
          </p:cNvPr>
          <p:cNvSpPr/>
          <p:nvPr/>
        </p:nvSpPr>
        <p:spPr>
          <a:xfrm>
            <a:off x="5513580" y="540678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822E293-5AA1-4F09-9BAD-B0A8E42D849B}"/>
              </a:ext>
            </a:extLst>
          </p:cNvPr>
          <p:cNvSpPr/>
          <p:nvPr/>
        </p:nvSpPr>
        <p:spPr>
          <a:xfrm>
            <a:off x="5413630" y="5518547"/>
            <a:ext cx="121920" cy="101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8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D6811-48E2-44E4-BABF-D53799D36172}"/>
              </a:ext>
            </a:extLst>
          </p:cNvPr>
          <p:cNvSpPr txBox="1">
            <a:spLocks/>
          </p:cNvSpPr>
          <p:nvPr/>
        </p:nvSpPr>
        <p:spPr>
          <a:xfrm>
            <a:off x="861066" y="218440"/>
            <a:ext cx="9854880" cy="1181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Why do we need an automated method ?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3DDD111-F939-4004-8D39-2D34480D0ACC}"/>
              </a:ext>
            </a:extLst>
          </p:cNvPr>
          <p:cNvSpPr txBox="1">
            <a:spLocks/>
          </p:cNvSpPr>
          <p:nvPr/>
        </p:nvSpPr>
        <p:spPr>
          <a:xfrm>
            <a:off x="302260" y="1662126"/>
            <a:ext cx="1158748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Manual landmarking requires </a:t>
            </a:r>
            <a:r>
              <a:rPr lang="en-GB" altLang="zh-CN" u="sng" dirty="0"/>
              <a:t>time</a:t>
            </a:r>
            <a:r>
              <a:rPr lang="en-GB" altLang="zh-CN" dirty="0"/>
              <a:t> and </a:t>
            </a:r>
            <a:r>
              <a:rPr lang="en-GB" altLang="zh-CN" u="sng" dirty="0"/>
              <a:t>a high level of expertise</a:t>
            </a:r>
            <a:r>
              <a:rPr lang="en-GB" altLang="zh-CN" dirty="0"/>
              <a:t>. </a:t>
            </a:r>
          </a:p>
          <a:p>
            <a:pPr marL="457200" lvl="1" indent="0">
              <a:buNone/>
            </a:pPr>
            <a:endParaRPr lang="en-GB" altLang="zh-CN" dirty="0"/>
          </a:p>
          <a:p>
            <a:pPr marL="457200" lvl="1" indent="0">
              <a:buNone/>
            </a:pPr>
            <a:r>
              <a:rPr lang="en-GB" altLang="zh-CN" sz="2800" dirty="0"/>
              <a:t>It takes up to </a:t>
            </a:r>
            <a:r>
              <a:rPr lang="en-GB" altLang="zh-CN" sz="2800" u="sng" dirty="0">
                <a:solidFill>
                  <a:srgbClr val="FF0000"/>
                </a:solidFill>
              </a:rPr>
              <a:t>14 minutes </a:t>
            </a:r>
            <a:r>
              <a:rPr lang="en-GB" altLang="zh-CN" sz="2800" dirty="0"/>
              <a:t>to place </a:t>
            </a:r>
            <a:r>
              <a:rPr lang="en-GB" altLang="zh-CN" sz="2800" u="sng" dirty="0">
                <a:solidFill>
                  <a:srgbClr val="FF0000"/>
                </a:solidFill>
              </a:rPr>
              <a:t>22 landmarks</a:t>
            </a:r>
            <a:r>
              <a:rPr lang="en-GB" altLang="zh-CN" sz="2800" baseline="30000" dirty="0"/>
              <a:t>[7]</a:t>
            </a:r>
          </a:p>
          <a:p>
            <a:endParaRPr lang="en-GB" altLang="zh-CN" dirty="0"/>
          </a:p>
          <a:p>
            <a:endParaRPr lang="en-GB" altLang="zh-CN" dirty="0"/>
          </a:p>
          <a:p>
            <a:r>
              <a:rPr lang="en-GB" altLang="zh-CN" dirty="0"/>
              <a:t>Therefore, the main goal is to help doctors free from tedious annotation, making diagnosis more efficient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784023-247C-4892-A145-8F859C815EB3}"/>
              </a:ext>
            </a:extLst>
          </p:cNvPr>
          <p:cNvSpPr/>
          <p:nvPr/>
        </p:nvSpPr>
        <p:spPr>
          <a:xfrm>
            <a:off x="0" y="6504985"/>
            <a:ext cx="113995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[7]Hassam et al,. 2013 https://doi.org/10.1093/ejo/cjr050.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4046F68-FD17-4405-A0BE-5E2D0CE6AAC9}"/>
              </a:ext>
            </a:extLst>
          </p:cNvPr>
          <p:cNvSpPr txBox="1">
            <a:spLocks/>
          </p:cNvSpPr>
          <p:nvPr/>
        </p:nvSpPr>
        <p:spPr>
          <a:xfrm>
            <a:off x="838200" y="172085"/>
            <a:ext cx="5593080" cy="691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Recent studies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2F42E8B-BE27-4404-9A77-3767E5000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91414"/>
              </p:ext>
            </p:extLst>
          </p:nvPr>
        </p:nvGraphicFramePr>
        <p:xfrm>
          <a:off x="0" y="1600200"/>
          <a:ext cx="12192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720">
                  <a:extLst>
                    <a:ext uri="{9D8B030D-6E8A-4147-A177-3AD203B41FA5}">
                      <a16:colId xmlns:a16="http://schemas.microsoft.com/office/drawing/2014/main" val="3461147487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2360541766"/>
                    </a:ext>
                  </a:extLst>
                </a:gridCol>
                <a:gridCol w="2550160">
                  <a:extLst>
                    <a:ext uri="{9D8B030D-6E8A-4147-A177-3AD203B41FA5}">
                      <a16:colId xmlns:a16="http://schemas.microsoft.com/office/drawing/2014/main" val="571364633"/>
                    </a:ext>
                  </a:extLst>
                </a:gridCol>
                <a:gridCol w="2519680">
                  <a:extLst>
                    <a:ext uri="{9D8B030D-6E8A-4147-A177-3AD203B41FA5}">
                      <a16:colId xmlns:a16="http://schemas.microsoft.com/office/drawing/2014/main" val="3019455687"/>
                    </a:ext>
                  </a:extLst>
                </a:gridCol>
                <a:gridCol w="3586480">
                  <a:extLst>
                    <a:ext uri="{9D8B030D-6E8A-4147-A177-3AD203B41FA5}">
                      <a16:colId xmlns:a16="http://schemas.microsoft.com/office/drawing/2014/main" val="3464764355"/>
                    </a:ext>
                  </a:extLst>
                </a:gridCol>
              </a:tblGrid>
              <a:tr h="119380">
                <a:tc>
                  <a:txBody>
                    <a:bodyPr/>
                    <a:lstStyle/>
                    <a:p>
                      <a:r>
                        <a:rPr lang="en-US" altLang="zh-CN" dirty="0"/>
                        <a:t>Author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Category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Number of landmarks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Overall Mean Error</a:t>
                      </a:r>
                    </a:p>
                    <a:p>
                      <a:r>
                        <a:rPr lang="en-US" altLang="zh-CN" dirty="0"/>
                        <a:t>(Euclidean Distance)/mm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96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Neelapu</a:t>
                      </a:r>
                      <a:r>
                        <a:rPr lang="en-US" altLang="zh-CN" dirty="0"/>
                        <a:t> et 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Knowledge-based</a:t>
                      </a:r>
                    </a:p>
                    <a:p>
                      <a:r>
                        <a:rPr lang="en-US" altLang="zh-CN" dirty="0"/>
                        <a:t>(symmetrical feature)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1.88±1.10   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31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Codari</a:t>
                      </a:r>
                      <a:r>
                        <a:rPr lang="en-US" altLang="zh-CN" dirty="0"/>
                        <a:t> et 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Atlas-based</a:t>
                      </a:r>
                    </a:p>
                    <a:p>
                      <a:r>
                        <a:rPr lang="en-US" altLang="zh-CN" dirty="0"/>
                        <a:t>(K means clustering)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2.39±1.73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633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O’Neil et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Learning-based</a:t>
                      </a:r>
                      <a:endParaRPr lang="zh-CN" alt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(DF+HOG&amp;FCN)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22        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Observer A: 2.45 ± 2.53 </a:t>
                      </a:r>
                    </a:p>
                    <a:p>
                      <a:r>
                        <a:rPr lang="en-US" altLang="zh-CN" dirty="0"/>
                        <a:t>Observer B: 3.49 ± 2.88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9279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Zhang et al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Learning-based</a:t>
                      </a:r>
                    </a:p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(FCN)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1.10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4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Torosdagli</a:t>
                      </a:r>
                      <a:r>
                        <a:rPr lang="en-US" altLang="zh-CN" dirty="0"/>
                        <a:t> et 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Learning-based</a:t>
                      </a:r>
                    </a:p>
                    <a:p>
                      <a:r>
                        <a:rPr lang="en-US" altLang="zh-CN" dirty="0"/>
                        <a:t>(FCN &amp; LSTM)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&lt;1.0   (7 out of 9 landmarks)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31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35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D86F5825-DFDB-4DA6-9EFC-66C2D620FE04}"/>
              </a:ext>
            </a:extLst>
          </p:cNvPr>
          <p:cNvSpPr txBox="1">
            <a:spLocks/>
          </p:cNvSpPr>
          <p:nvPr/>
        </p:nvSpPr>
        <p:spPr>
          <a:xfrm>
            <a:off x="1086940" y="125410"/>
            <a:ext cx="8620760" cy="9604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Deep learning-based methods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37CFD-74C9-45FA-AB65-833BF2FFBADF}"/>
              </a:ext>
            </a:extLst>
          </p:cNvPr>
          <p:cNvSpPr/>
          <p:nvPr/>
        </p:nvSpPr>
        <p:spPr>
          <a:xfrm>
            <a:off x="400692" y="872803"/>
            <a:ext cx="112399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333333"/>
                </a:solidFill>
              </a:rPr>
              <a:t>Zhang et al., 2017: </a:t>
            </a:r>
            <a:r>
              <a:rPr lang="en-US" sz="2800" b="1" dirty="0">
                <a:solidFill>
                  <a:srgbClr val="333333"/>
                </a:solidFill>
              </a:rPr>
              <a:t>Joint Craniomaxillofacial Bone Segmentation and Landmark Digitization by Context-Guided Fully Convolutional Networks</a:t>
            </a:r>
            <a:endParaRPr lang="en-US" sz="2800" b="1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F6800B-CE89-4313-A43F-B5ED1AC2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1711993"/>
            <a:ext cx="10888717" cy="3900917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A128BAB-A7BC-4962-BC7E-8E9348969554}"/>
              </a:ext>
            </a:extLst>
          </p:cNvPr>
          <p:cNvSpPr txBox="1">
            <a:spLocks/>
          </p:cNvSpPr>
          <p:nvPr/>
        </p:nvSpPr>
        <p:spPr>
          <a:xfrm>
            <a:off x="803134" y="5746161"/>
            <a:ext cx="8099127" cy="14118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Dataset: 77 CBCT-scans with 5-fold cross validation</a:t>
            </a:r>
          </a:p>
          <a:p>
            <a:r>
              <a:rPr lang="en-GB" altLang="zh-CN" dirty="0"/>
              <a:t> Distance error: 1.1mm(15 landmarks) </a:t>
            </a:r>
          </a:p>
        </p:txBody>
      </p:sp>
    </p:spTree>
    <p:extLst>
      <p:ext uri="{BB962C8B-B14F-4D97-AF65-F5344CB8AC3E}">
        <p14:creationId xmlns:p14="http://schemas.microsoft.com/office/powerpoint/2010/main" val="377664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ureau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B40878C230B948B631CDD43F337577" ma:contentTypeVersion="13" ma:contentTypeDescription="Crée un document." ma:contentTypeScope="" ma:versionID="6c19b3428df23bb6ac9723b475e4ead3">
  <xsd:schema xmlns:xsd="http://www.w3.org/2001/XMLSchema" xmlns:xs="http://www.w3.org/2001/XMLSchema" xmlns:p="http://schemas.microsoft.com/office/2006/metadata/properties" xmlns:ns3="a9a37244-2020-4a2f-91f1-7ce8f67f161c" xmlns:ns4="679f7667-7ee3-4882-8954-cffb8bf622f4" targetNamespace="http://schemas.microsoft.com/office/2006/metadata/properties" ma:root="true" ma:fieldsID="2d61ce43054e9fa870f3216816bc82e3" ns3:_="" ns4:_="">
    <xsd:import namespace="a9a37244-2020-4a2f-91f1-7ce8f67f161c"/>
    <xsd:import namespace="679f7667-7ee3-4882-8954-cffb8bf622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37244-2020-4a2f-91f1-7ce8f67f1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9f7667-7ee3-4882-8954-cffb8bf622f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B54954-26EC-4D90-8002-B9B030A83A59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679f7667-7ee3-4882-8954-cffb8bf622f4"/>
    <ds:schemaRef ds:uri="a9a37244-2020-4a2f-91f1-7ce8f67f161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91F5817-B8EA-47CD-BA40-47E6D0F58F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37244-2020-4a2f-91f1-7ce8f67f161c"/>
    <ds:schemaRef ds:uri="679f7667-7ee3-4882-8954-cffb8bf622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66D91A-6825-4157-A71A-A8ED0466AC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16394</TotalTime>
  <Words>1347</Words>
  <Application>Microsoft Office PowerPoint</Application>
  <PresentationFormat>宽屏</PresentationFormat>
  <Paragraphs>296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Philippe Rouch</dc:creator>
  <cp:lastModifiedBy>卫 肖阳</cp:lastModifiedBy>
  <cp:revision>717</cp:revision>
  <dcterms:created xsi:type="dcterms:W3CDTF">2017-05-28T12:41:42Z</dcterms:created>
  <dcterms:modified xsi:type="dcterms:W3CDTF">2020-09-13T12:23:49Z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0x010100C1B40878C230B948B631CDD43F337577</vt:lpwstr>
  </property>
</Properties>
</file>